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2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26"/>
  </p:handoutMasterIdLst>
  <p:sldIdLst>
    <p:sldId id="256" r:id="rId3"/>
    <p:sldId id="257" r:id="rId5"/>
    <p:sldId id="258" r:id="rId6"/>
    <p:sldId id="259" r:id="rId7"/>
    <p:sldId id="274" r:id="rId8"/>
    <p:sldId id="263" r:id="rId9"/>
    <p:sldId id="308" r:id="rId10"/>
    <p:sldId id="288" r:id="rId11"/>
    <p:sldId id="284" r:id="rId12"/>
    <p:sldId id="264" r:id="rId13"/>
    <p:sldId id="279" r:id="rId14"/>
    <p:sldId id="280" r:id="rId15"/>
    <p:sldId id="281" r:id="rId16"/>
    <p:sldId id="282" r:id="rId17"/>
    <p:sldId id="283" r:id="rId18"/>
    <p:sldId id="301" r:id="rId19"/>
    <p:sldId id="278" r:id="rId20"/>
    <p:sldId id="266" r:id="rId21"/>
    <p:sldId id="277" r:id="rId22"/>
    <p:sldId id="299" r:id="rId23"/>
    <p:sldId id="300" r:id="rId24"/>
    <p:sldId id="269" r:id="rId25"/>
  </p:sldIdLst>
  <p:sldSz cx="12192000" cy="6858000"/>
  <p:notesSz cx="6858000" cy="9144000"/>
  <p:embeddedFontLst>
    <p:embeddedFont>
      <p:font typeface="汉仪君黑-45简" panose="020B0604020202020204" charset="-122"/>
      <p:regular r:id="rId31"/>
    </p:embeddedFont>
    <p:embeddedFont>
      <p:font typeface="华文仿宋" panose="02010600040101010101" pitchFamily="2" charset="-122"/>
      <p:regular r:id="rId32"/>
    </p:embeddedFont>
    <p:embeddedFont>
      <p:font typeface="汉仪雅酷黑简" panose="00020600040101010101" charset="-122"/>
      <p:regular r:id="rId33"/>
    </p:embeddedFont>
    <p:embeddedFont>
      <p:font typeface="方正粗黑宋简体" panose="02000000000000000000" charset="-122"/>
      <p:regular r:id="rId34"/>
    </p:embeddedFont>
    <p:embeddedFont>
      <p:font typeface="微软雅黑" panose="020B0503020204020204" pitchFamily="34" charset="-122"/>
      <p:regular r:id="rId35"/>
    </p:embeddedFont>
    <p:embeddedFont>
      <p:font typeface="Calibri" panose="020F0502020204030204" charset="0"/>
      <p:regular r:id="rId36"/>
      <p:bold r:id="rId37"/>
      <p:italic r:id="rId38"/>
      <p:boldItalic r:id="rId39"/>
    </p:embeddedFont>
    <p:embeddedFont>
      <p:font typeface="Wingdings 3" panose="05040102010807070707" charset="2"/>
      <p:regular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0" clrIdx="0"/>
  <p:cmAuthor id="1" name="bing" initials="b" lastIdx="1" clrIdx="0"/>
  <p:cmAuthor id="2" name="作者" initials="A" lastIdx="0" clrIdx="1"/>
  <p:cmAuthor id="3" name="Administrator" initials="A" lastIdx="1" clrIdx="2"/>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40" autoAdjust="0"/>
    <p:restoredTop sz="95244" autoAdjust="0"/>
  </p:normalViewPr>
  <p:slideViewPr>
    <p:cSldViewPr snapToGrid="0">
      <p:cViewPr varScale="1">
        <p:scale>
          <a:sx n="82" d="100"/>
          <a:sy n="82" d="100"/>
        </p:scale>
        <p:origin x="745" y="6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2405" y="6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gs" Target="tags/tag22.xml"/><Relationship Id="rId40" Type="http://schemas.openxmlformats.org/officeDocument/2006/relationships/font" Target="fonts/font10.fntdata"/><Relationship Id="rId4" Type="http://schemas.openxmlformats.org/officeDocument/2006/relationships/notesMaster" Target="notesMasters/notesMaster1.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君黑-45简" panose="020B0604020202020204" charset="-122"/>
        <a:ea typeface="汉仪君黑-45简" panose="020B0604020202020204" charset="-122"/>
        <a:cs typeface="汉仪君黑-45简" panose="020B0604020202020204" charset="-12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幻灯片图像占位符 2"/>
          <p:cNvSpPr/>
          <p:nvPr>
            <p:ph type="sldImg" idx="2"/>
          </p:nvPr>
        </p:nvSpPr>
        <p:spPr/>
      </p:sp>
      <p:sp>
        <p:nvSpPr>
          <p:cNvPr id="4" name="幻灯片图像占位符 3"/>
          <p:cNvSpPr/>
          <p:nvPr>
            <p:ph type="sldImg" idx="2"/>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预防森林火灾 (2)"/>
          <p:cNvPicPr>
            <a:picLocks noChangeAspect="1"/>
          </p:cNvPicPr>
          <p:nvPr userDrawn="1"/>
        </p:nvPicPr>
        <p:blipFill>
          <a:blip r:embed="rId3" cstate="print"/>
          <a:stretch>
            <a:fillRect/>
          </a:stretch>
        </p:blipFill>
        <p:spPr>
          <a:xfrm>
            <a:off x="0" y="0"/>
            <a:ext cx="12192000" cy="6856730"/>
          </a:xfrm>
          <a:prstGeom prst="rect">
            <a:avLst/>
          </a:prstGeom>
        </p:spPr>
      </p:pic>
      <p:sp>
        <p:nvSpPr>
          <p:cNvPr id="8" name="圆角矩形 7"/>
          <p:cNvSpPr/>
          <p:nvPr userDrawn="1"/>
        </p:nvSpPr>
        <p:spPr>
          <a:xfrm>
            <a:off x="214630" y="227330"/>
            <a:ext cx="11739880" cy="6445885"/>
          </a:xfrm>
          <a:prstGeom prst="roundRect">
            <a:avLst>
              <a:gd name="adj" fmla="val 2236"/>
            </a:avLst>
          </a:prstGeom>
          <a:solidFill>
            <a:schemeClr val="bg1"/>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君黑-45简" panose="020B0604020202020204" charset="-122"/>
              <a:ea typeface="汉仪君黑-45简" panose="020B0604020202020204" charset="-122"/>
              <a:cs typeface="汉仪君黑-45简" panose="020B060402020202020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7.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8.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tags" Target="../tags/tag9.xml"/><Relationship Id="rId2" Type="http://schemas.openxmlformats.org/officeDocument/2006/relationships/image" Target="../media/image13.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tags" Target="../tags/tag10.xml"/><Relationship Id="rId2" Type="http://schemas.openxmlformats.org/officeDocument/2006/relationships/image" Target="../media/image14.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tags" Target="../tags/tag11.xml"/><Relationship Id="rId2" Type="http://schemas.openxmlformats.org/officeDocument/2006/relationships/image" Target="../media/image15.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tags" Target="../tags/tag1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2" Type="http://schemas.openxmlformats.org/officeDocument/2006/relationships/notesSlide" Target="../notesSlides/notesSlide21.xml"/><Relationship Id="rId11" Type="http://schemas.openxmlformats.org/officeDocument/2006/relationships/slideLayout" Target="../slideLayouts/slideLayout2.xml"/><Relationship Id="rId10" Type="http://schemas.openxmlformats.org/officeDocument/2006/relationships/image" Target="../media/image6.png"/><Relationship Id="rId1" Type="http://schemas.openxmlformats.org/officeDocument/2006/relationships/tags" Target="../tags/tag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tags" Target="../tags/tag2.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tags" Target="../tags/tag3.xml"/><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openxmlformats.org/officeDocument/2006/relationships/tags" Target="../tags/tag6.xml"/><Relationship Id="rId5" Type="http://schemas.openxmlformats.org/officeDocument/2006/relationships/image" Target="../media/image8.png"/><Relationship Id="rId4" Type="http://schemas.openxmlformats.org/officeDocument/2006/relationships/tags" Target="../tags/tag5.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预防森林火灾 (1)"/>
          <p:cNvPicPr>
            <a:picLocks noChangeAspect="1"/>
          </p:cNvPicPr>
          <p:nvPr/>
        </p:nvPicPr>
        <p:blipFill>
          <a:blip r:embed="rId1" cstate="print"/>
          <a:stretch>
            <a:fillRect/>
          </a:stretch>
        </p:blipFill>
        <p:spPr>
          <a:xfrm>
            <a:off x="0" y="0"/>
            <a:ext cx="12192000" cy="7598004"/>
          </a:xfrm>
          <a:prstGeom prst="rect">
            <a:avLst/>
          </a:prstGeom>
        </p:spPr>
      </p:pic>
      <p:sp>
        <p:nvSpPr>
          <p:cNvPr id="14" name="圆角矩形 13"/>
          <p:cNvSpPr/>
          <p:nvPr/>
        </p:nvSpPr>
        <p:spPr>
          <a:xfrm>
            <a:off x="7201734" y="2596818"/>
            <a:ext cx="2498103" cy="531495"/>
          </a:xfrm>
          <a:prstGeom prst="roundRect">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5" name="文本框 4"/>
          <p:cNvSpPr txBox="1"/>
          <p:nvPr/>
        </p:nvSpPr>
        <p:spPr>
          <a:xfrm>
            <a:off x="6096000" y="4037979"/>
            <a:ext cx="5123534" cy="829945"/>
          </a:xfrm>
          <a:prstGeom prst="rect">
            <a:avLst/>
          </a:prstGeom>
          <a:noFill/>
          <a:ln>
            <a:noFill/>
          </a:ln>
        </p:spPr>
        <p:txBody>
          <a:bodyPr wrap="square" rtlCol="0">
            <a:spAutoFit/>
          </a:bodyPr>
          <a:lstStyle/>
          <a:p>
            <a:pPr algn="ctr"/>
            <a:r>
              <a:rPr lang="zh-CN" altLang="en-US"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rPr>
              <a:t>组别：第十组</a:t>
            </a:r>
            <a:endParaRPr lang="zh-CN" altLang="en-US"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endParaRPr>
          </a:p>
          <a:p>
            <a:pPr algn="ctr"/>
            <a:r>
              <a:rPr lang="zh-CN" altLang="en-US"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rPr>
              <a:t>汇报人：路寓茗</a:t>
            </a:r>
            <a:r>
              <a:rPr lang="en-US" altLang="zh-CN"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rPr>
              <a:t>         </a:t>
            </a:r>
            <a:endParaRPr lang="en-US" altLang="zh-CN"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endParaRPr>
          </a:p>
          <a:p>
            <a:pPr algn="ctr"/>
            <a:r>
              <a:rPr lang="zh-CN" altLang="en-US"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rPr>
              <a:t>小组成员：梁露匀</a:t>
            </a:r>
            <a:r>
              <a:rPr lang="en-US" altLang="zh-CN"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rPr>
              <a:t> </a:t>
            </a:r>
            <a:r>
              <a:rPr lang="zh-CN" altLang="en-US"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rPr>
              <a:t>许红圳</a:t>
            </a:r>
            <a:r>
              <a:rPr lang="en-US" altLang="zh-CN"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rPr>
              <a:t> </a:t>
            </a:r>
            <a:r>
              <a:rPr lang="zh-CN" altLang="en-US"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rPr>
              <a:t>熊舒尘</a:t>
            </a:r>
            <a:r>
              <a:rPr lang="en-US" altLang="zh-CN"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rPr>
              <a:t> </a:t>
            </a:r>
            <a:r>
              <a:rPr lang="zh-CN" altLang="en-US"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rPr>
              <a:t>王媛</a:t>
            </a:r>
            <a:r>
              <a:rPr lang="en-US" altLang="zh-CN"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rPr>
              <a:t> </a:t>
            </a:r>
            <a:r>
              <a:rPr lang="zh-CN" altLang="en-US"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rPr>
              <a:t>张子禄</a:t>
            </a:r>
            <a:r>
              <a:rPr lang="en-US" altLang="zh-CN"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rPr>
              <a:t> </a:t>
            </a:r>
            <a:r>
              <a:rPr lang="zh-CN" altLang="en-US"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rPr>
              <a:t>路寓茗</a:t>
            </a:r>
            <a:endParaRPr lang="zh-CN" altLang="en-US" sz="1600" dirty="0">
              <a:solidFill>
                <a:schemeClr val="tx1">
                  <a:lumMod val="65000"/>
                  <a:lumOff val="35000"/>
                </a:schemeClr>
              </a:solidFill>
              <a:effectLst/>
              <a:latin typeface="华文仿宋" panose="02010600040101010101" pitchFamily="2" charset="-122"/>
              <a:ea typeface="华文仿宋" panose="02010600040101010101" pitchFamily="2" charset="-122"/>
              <a:cs typeface="汉仪君黑-45简" panose="020B0604020202020204" charset="-122"/>
              <a:sym typeface="华文仿宋" panose="02010600040101010101" pitchFamily="2" charset="-122"/>
            </a:endParaRPr>
          </a:p>
        </p:txBody>
      </p:sp>
      <p:sp>
        <p:nvSpPr>
          <p:cNvPr id="6" name="文本框 5"/>
          <p:cNvSpPr txBox="1"/>
          <p:nvPr/>
        </p:nvSpPr>
        <p:spPr>
          <a:xfrm>
            <a:off x="7517531" y="2667938"/>
            <a:ext cx="1866508" cy="460375"/>
          </a:xfrm>
          <a:prstGeom prst="rect">
            <a:avLst/>
          </a:prstGeom>
          <a:noFill/>
          <a:ln>
            <a:noFill/>
          </a:ln>
          <a:extLst>
            <a:ext uri="{909E8E84-426E-40DD-AFC4-6F175D3DCCD1}">
              <a14:hiddenFill xmlns:a14="http://schemas.microsoft.com/office/drawing/2010/main">
                <a:solidFill>
                  <a:srgbClr val="459FC6"/>
                </a:solidFill>
              </a14:hiddenFill>
            </a:ext>
          </a:extLst>
        </p:spPr>
        <p:txBody>
          <a:bodyPr wrap="square" rtlCol="0">
            <a:spAutoFit/>
          </a:bodyPr>
          <a:lstStyle/>
          <a:p>
            <a:pPr algn="dist"/>
            <a:r>
              <a:rPr lang="zh-CN" altLang="en-US" sz="2400" kern="0" dirty="0">
                <a:solidFill>
                  <a:schemeClr val="bg1"/>
                </a:solidFill>
                <a:latin typeface="汉仪雅酷黑简" panose="00020600040101010101" charset="-122"/>
                <a:ea typeface="汉仪雅酷黑简" panose="00020600040101010101" charset="-122"/>
                <a:cs typeface="汉仪君黑-45简" panose="020B0604020202020204" charset="-122"/>
                <a:sym typeface="+mn-lt"/>
              </a:rPr>
              <a:t>结项汇报</a:t>
            </a:r>
            <a:endParaRPr lang="zh-CN" altLang="zh-CN" sz="2400" kern="0" dirty="0">
              <a:solidFill>
                <a:schemeClr val="bg1"/>
              </a:solidFill>
              <a:latin typeface="汉仪雅酷黑简" panose="00020600040101010101" charset="-122"/>
              <a:ea typeface="汉仪雅酷黑简" panose="00020600040101010101" charset="-122"/>
              <a:cs typeface="汉仪君黑-45简" panose="020B0604020202020204" charset="-122"/>
              <a:sym typeface="+mn-lt"/>
            </a:endParaRPr>
          </a:p>
        </p:txBody>
      </p:sp>
      <p:sp>
        <p:nvSpPr>
          <p:cNvPr id="4" name="文本框 3"/>
          <p:cNvSpPr txBox="1"/>
          <p:nvPr/>
        </p:nvSpPr>
        <p:spPr>
          <a:xfrm>
            <a:off x="2673985" y="1291780"/>
            <a:ext cx="9518015" cy="1014730"/>
          </a:xfrm>
          <a:prstGeom prst="rect">
            <a:avLst/>
          </a:prstGeom>
          <a:noFill/>
        </p:spPr>
        <p:txBody>
          <a:bodyPr wrap="square" rtlCol="0" anchor="t">
            <a:spAutoFit/>
          </a:bodyPr>
          <a:lstStyle/>
          <a:p>
            <a:pPr algn="dist"/>
            <a:r>
              <a:rPr lang="zh-CN" altLang="zh-CN" sz="6000" kern="0" dirty="0">
                <a:solidFill>
                  <a:srgbClr val="1B5D2E"/>
                </a:solidFill>
                <a:latin typeface="汉仪雅酷黑简" panose="00020600040101010101" charset="-122"/>
                <a:ea typeface="汉仪雅酷黑简" panose="00020600040101010101" charset="-122"/>
                <a:cs typeface="汉仪君黑-45简" panose="020B0604020202020204" charset="-122"/>
                <a:sym typeface="+mn-lt"/>
              </a:rPr>
              <a:t>上方山森林火灾评估与分析</a:t>
            </a:r>
            <a:endParaRPr lang="zh-CN" altLang="zh-CN" sz="6000" kern="0" dirty="0">
              <a:solidFill>
                <a:srgbClr val="1B5D2E"/>
              </a:solidFill>
              <a:latin typeface="汉仪雅酷黑简" panose="00020600040101010101" charset="-122"/>
              <a:ea typeface="汉仪雅酷黑简" panose="00020600040101010101" charset="-122"/>
              <a:cs typeface="汉仪君黑-45简" panose="020B0604020202020204" charset="-122"/>
              <a:sym typeface="+mn-l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advTm="8435">
        <p:fade/>
      </p:transition>
    </mc:Choice>
    <mc:Fallback>
      <p:transition spd="med" advTm="8435">
        <p:fade/>
      </p:transition>
    </mc:Fallback>
  </mc:AlternateContent>
  <p:timing>
    <p:tnLst>
      <p:par>
        <p:cTn id="1" dur="indefinite" restart="never" fill="hold" nodeType="tmRoot"/>
      </p:par>
    </p:tnLst>
    <p:bldLst>
      <p:bldP spid="5" grpId="0" bldLvl="0"/>
      <p:bldP spid="6" grpId="0" bldLvl="0" animBg="1"/>
      <p:bldP spid="6" grpId="1" bldLvl="0" animBg="1"/>
      <p:bldP spid="6" grpId="2"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6779" y="440055"/>
            <a:ext cx="3684075" cy="461665"/>
          </a:xfrm>
          <a:prstGeom prst="rect">
            <a:avLst/>
          </a:prstGeom>
          <a:noFill/>
        </p:spPr>
        <p:txBody>
          <a:bodyPr wrap="square" rtlCol="0">
            <a:spAutoFit/>
          </a:bodyPr>
          <a:lstStyle/>
          <a:p>
            <a:pPr marR="0" indent="0" algn="dist" defTabSz="914400" fontAlgn="auto">
              <a:lnSpc>
                <a:spcPct val="100000"/>
              </a:lnSpc>
              <a:spcBef>
                <a:spcPts val="0"/>
              </a:spcBef>
              <a:spcAft>
                <a:spcPts val="0"/>
              </a:spcAft>
              <a:buClrTx/>
              <a:buSzTx/>
              <a:buFontTx/>
              <a:buNone/>
              <a:defRPr/>
            </a:pPr>
            <a:r>
              <a:rPr lang="zh-CN" altLang="en-US" sz="2400" dirty="0">
                <a:solidFill>
                  <a:srgbClr val="1B5D2E"/>
                </a:solidFill>
                <a:latin typeface="汉仪君黑-45简" panose="020B0604020202020204" charset="-122"/>
                <a:ea typeface="汉仪君黑-45简" panose="020B0604020202020204" charset="-122"/>
                <a:cs typeface="+mn-ea"/>
                <a:sym typeface="+mn-lt"/>
              </a:rPr>
              <a:t>上方山森林火灾风险分级</a:t>
            </a:r>
            <a:endPar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endParaRPr>
          </a:p>
        </p:txBody>
      </p:sp>
      <p:sp>
        <p:nvSpPr>
          <p:cNvPr id="9" name="椭圆 8"/>
          <p:cNvSpPr/>
          <p:nvPr/>
        </p:nvSpPr>
        <p:spPr>
          <a:xfrm>
            <a:off x="400050" y="393700"/>
            <a:ext cx="506730" cy="506730"/>
          </a:xfrm>
          <a:prstGeom prst="ellipse">
            <a:avLst/>
          </a:prstGeom>
          <a:solidFill>
            <a:srgbClr val="1B5D2E"/>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pic>
        <p:nvPicPr>
          <p:cNvPr id="100" name="图片 99"/>
          <p:cNvPicPr/>
          <p:nvPr/>
        </p:nvPicPr>
        <p:blipFill>
          <a:blip r:embed="rId1" cstate="print">
            <a:lum bright="100000"/>
          </a:blip>
          <a:stretch>
            <a:fillRect/>
          </a:stretch>
        </p:blipFill>
        <p:spPr>
          <a:xfrm>
            <a:off x="410210" y="325755"/>
            <a:ext cx="495300" cy="495300"/>
          </a:xfrm>
          <a:prstGeom prst="rect">
            <a:avLst/>
          </a:prstGeom>
          <a:noFill/>
          <a:ln w="9525">
            <a:noFill/>
          </a:ln>
        </p:spPr>
      </p:pic>
      <p:sp>
        <p:nvSpPr>
          <p:cNvPr id="12" name="文本框 11"/>
          <p:cNvSpPr txBox="1"/>
          <p:nvPr/>
        </p:nvSpPr>
        <p:spPr>
          <a:xfrm>
            <a:off x="400050" y="1471042"/>
            <a:ext cx="5268595" cy="953135"/>
          </a:xfrm>
          <a:prstGeom prst="rect">
            <a:avLst/>
          </a:prstGeom>
          <a:noFill/>
        </p:spPr>
        <p:txBody>
          <a:bodyPr wrap="square">
            <a:spAutoFit/>
          </a:bodyPr>
          <a:lstStyle/>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利用卫星遥感数据与</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DEM </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数据提取森林火灾风险预警因子并构建森林火灾风险预警指标体系与模型。</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旨在找到更适合上方山自然地理条件的森林火灾监测方法，并为以后的火灾预警提供依据。</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p:txBody>
      </p:sp>
      <p:sp>
        <p:nvSpPr>
          <p:cNvPr id="14" name="文本框 13"/>
          <p:cNvSpPr txBox="1"/>
          <p:nvPr/>
        </p:nvSpPr>
        <p:spPr>
          <a:xfrm>
            <a:off x="410210" y="1070575"/>
            <a:ext cx="6094428" cy="338554"/>
          </a:xfrm>
          <a:prstGeom prst="rect">
            <a:avLst/>
          </a:prstGeom>
          <a:noFill/>
        </p:spPr>
        <p:txBody>
          <a:bodyPr wrap="square">
            <a:spAutoFit/>
          </a:bodyPr>
          <a:lstStyle/>
          <a:p>
            <a:r>
              <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专题意义及理论说明</a:t>
            </a:r>
            <a:endParaRPr lang="zh-CN" altLang="en-US" sz="1600" dirty="0">
              <a:solidFill>
                <a:schemeClr val="accent6">
                  <a:lumMod val="50000"/>
                </a:schemeClr>
              </a:solidFill>
              <a:latin typeface="华文仿宋" panose="02010600040101010101" pitchFamily="2" charset="-122"/>
              <a:ea typeface="华文仿宋" panose="02010600040101010101" pitchFamily="2" charset="-122"/>
              <a:sym typeface="华文仿宋" panose="02010600040101010101" pitchFamily="2" charset="-122"/>
            </a:endParaRPr>
          </a:p>
        </p:txBody>
      </p:sp>
      <p:sp>
        <p:nvSpPr>
          <p:cNvPr id="16" name="文本框 15"/>
          <p:cNvSpPr txBox="1"/>
          <p:nvPr/>
        </p:nvSpPr>
        <p:spPr>
          <a:xfrm>
            <a:off x="274320" y="2995295"/>
            <a:ext cx="5880100" cy="953135"/>
          </a:xfrm>
          <a:prstGeom prst="rect">
            <a:avLst/>
          </a:prstGeom>
          <a:noFill/>
        </p:spPr>
        <p:txBody>
          <a:bodyPr wrap="square">
            <a:spAutoFit/>
          </a:bodyPr>
          <a:lstStyle/>
          <a:p>
            <a:pPr indent="266700"/>
            <a:r>
              <a:rPr lang="zh-CN" altLang="en-US"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采用森林火灾动态危险性指数进行森林火灾风险预警公式：</a:t>
            </a:r>
            <a:endParaRPr lang="zh-CN" altLang="en-US"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endParaRPr>
          </a:p>
          <a:p>
            <a:pPr indent="266700"/>
            <a:r>
              <a:rPr lang="zh-CN" altLang="en-US"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  </a:t>
            </a:r>
            <a:endParaRPr lang="en-US" altLang="zh-CN"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endParaRPr>
          </a:p>
          <a:p>
            <a:pPr indent="266700"/>
            <a:r>
              <a:rPr lang="zh-CN" altLang="en-US"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           </a:t>
            </a:r>
            <a:r>
              <a:rPr lang="en-US" altLang="zh-CN"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FDDI=</a:t>
            </a:r>
            <a:r>
              <a:rPr lang="zh-CN" altLang="zh-CN"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a:t>
            </a:r>
            <a:r>
              <a:rPr lang="en-US" altLang="zh-CN"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1-NDII7</a:t>
            </a:r>
            <a:r>
              <a:rPr lang="zh-CN" altLang="zh-CN"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a:t>
            </a:r>
            <a:r>
              <a:rPr lang="en-US" altLang="zh-CN"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a:t>
            </a:r>
            <a:r>
              <a:rPr lang="zh-CN" altLang="zh-CN"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a:t>
            </a:r>
            <a:r>
              <a:rPr lang="en-US" altLang="zh-CN"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1-</a:t>
            </a:r>
            <a:r>
              <a:rPr lang="zh-CN" altLang="zh-CN"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湿度指数）</a:t>
            </a:r>
            <a:r>
              <a:rPr lang="en-US" altLang="zh-CN"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a:t>
            </a:r>
            <a:r>
              <a:rPr lang="zh-CN" altLang="zh-CN"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a:t>
            </a:r>
            <a:r>
              <a:rPr lang="en-US" altLang="zh-CN"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1-NDVI</a:t>
            </a:r>
            <a:r>
              <a:rPr lang="zh-CN" altLang="zh-CN"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a:t>
            </a:r>
            <a:endParaRPr lang="zh-CN" altLang="zh-CN" sz="1400" kern="100" dirty="0">
              <a:effectLst/>
              <a:latin typeface="华文仿宋" panose="02010600040101010101" pitchFamily="2" charset="-122"/>
              <a:ea typeface="华文仿宋" panose="02010600040101010101" pitchFamily="2" charset="-122"/>
              <a:cs typeface="Times New Roman" panose="02020603050405020304" pitchFamily="18" charset="0"/>
              <a:sym typeface="华文仿宋" panose="02010600040101010101" pitchFamily="2" charset="-122"/>
            </a:endParaRPr>
          </a:p>
          <a:p>
            <a:pPr indent="266700"/>
            <a:endParaRPr lang="zh-CN" altLang="zh-CN" sz="1400" kern="100" dirty="0">
              <a:effectLst/>
              <a:latin typeface="华文仿宋" panose="02010600040101010101" pitchFamily="2" charset="-122"/>
              <a:ea typeface="华文仿宋" panose="02010600040101010101" pitchFamily="2" charset="-122"/>
              <a:cs typeface="Times New Roman" panose="02020603050405020304" pitchFamily="18" charset="0"/>
              <a:sym typeface="华文仿宋" panose="02010600040101010101" pitchFamily="2" charset="-122"/>
            </a:endParaRPr>
          </a:p>
        </p:txBody>
      </p:sp>
      <p:sp>
        <p:nvSpPr>
          <p:cNvPr id="19" name="文本框 18"/>
          <p:cNvSpPr txBox="1"/>
          <p:nvPr/>
        </p:nvSpPr>
        <p:spPr>
          <a:xfrm>
            <a:off x="410210" y="2654930"/>
            <a:ext cx="6094428" cy="338554"/>
          </a:xfrm>
          <a:prstGeom prst="rect">
            <a:avLst/>
          </a:prstGeom>
          <a:noFill/>
        </p:spPr>
        <p:txBody>
          <a:bodyPr wrap="square">
            <a:spAutoFit/>
          </a:bodyPr>
          <a:lstStyle/>
          <a:p>
            <a:pPr algn="just"/>
            <a:r>
              <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研究方法</a:t>
            </a:r>
            <a:endPar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Times New Roman" panose="02020603050405020304" pitchFamily="18" charset="0"/>
              <a:sym typeface="华文仿宋" panose="02010600040101010101" pitchFamily="2" charset="-122"/>
            </a:endParaRPr>
          </a:p>
        </p:txBody>
      </p:sp>
      <p:pic>
        <p:nvPicPr>
          <p:cNvPr id="2" name="图片 1"/>
          <p:cNvPicPr>
            <a:picLocks noChangeAspect="1"/>
          </p:cNvPicPr>
          <p:nvPr/>
        </p:nvPicPr>
        <p:blipFill>
          <a:blip r:embed="rId2"/>
          <a:stretch>
            <a:fillRect/>
          </a:stretch>
        </p:blipFill>
        <p:spPr>
          <a:xfrm>
            <a:off x="410210" y="3948430"/>
            <a:ext cx="4957445" cy="2215515"/>
          </a:xfrm>
          <a:prstGeom prst="rect">
            <a:avLst/>
          </a:prstGeom>
        </p:spPr>
      </p:pic>
      <p:pic>
        <p:nvPicPr>
          <p:cNvPr id="3" name="图片 2" descr="火险分级图2"/>
          <p:cNvPicPr>
            <a:picLocks noChangeAspect="1"/>
          </p:cNvPicPr>
          <p:nvPr/>
        </p:nvPicPr>
        <p:blipFill>
          <a:blip r:embed="rId3"/>
          <a:stretch>
            <a:fillRect/>
          </a:stretch>
        </p:blipFill>
        <p:spPr>
          <a:xfrm>
            <a:off x="5617210" y="1409065"/>
            <a:ext cx="6261100" cy="4754880"/>
          </a:xfrm>
          <a:prstGeom prst="rect">
            <a:avLst/>
          </a:prstGeom>
        </p:spPr>
      </p:pic>
    </p:spTree>
    <p:custDataLst>
      <p:tags r:id="rId4"/>
    </p:custDataLst>
  </p:cSld>
  <p:clrMapOvr>
    <a:masterClrMapping/>
  </p:clrMapOvr>
  <p:transition advTm="2000">
    <p:comb/>
  </p:transition>
  <p:timing>
    <p:tnLst>
      <p:par>
        <p:cTn id="1" dur="indefinite" restart="never" nodeType="tmRoot"/>
      </p:par>
    </p:tnLst>
    <p:bldLst>
      <p:bldP spid="12" grpId="0"/>
      <p:bldP spid="14"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6780" y="440055"/>
            <a:ext cx="3250442" cy="461665"/>
          </a:xfrm>
          <a:prstGeom prst="rect">
            <a:avLst/>
          </a:prstGeom>
          <a:noFill/>
        </p:spPr>
        <p:txBody>
          <a:bodyPr wrap="square" rtlCol="0">
            <a:spAutoFit/>
          </a:bodyPr>
          <a:lstStyle/>
          <a:p>
            <a:pPr marR="0" indent="0" algn="dist" defTabSz="914400" fontAlgn="auto">
              <a:lnSpc>
                <a:spcPct val="100000"/>
              </a:lnSpc>
              <a:spcBef>
                <a:spcPts val="0"/>
              </a:spcBef>
              <a:spcAft>
                <a:spcPts val="0"/>
              </a:spcAft>
              <a:buClrTx/>
              <a:buSzTx/>
              <a:buFontTx/>
              <a:buNone/>
              <a:defRPr/>
            </a:pPr>
            <a:r>
              <a:rPr lang="zh-CN" altLang="en-US" sz="2400" dirty="0">
                <a:solidFill>
                  <a:srgbClr val="1B5D2E"/>
                </a:solidFill>
                <a:latin typeface="汉仪君黑-45简" panose="020B0604020202020204" charset="-122"/>
                <a:ea typeface="汉仪君黑-45简" panose="020B0604020202020204" charset="-122"/>
                <a:cs typeface="+mn-ea"/>
                <a:sym typeface="+mn-lt"/>
              </a:rPr>
              <a:t>上方山微型消防站布设</a:t>
            </a:r>
            <a:endPar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endParaRPr>
          </a:p>
        </p:txBody>
      </p:sp>
      <p:sp>
        <p:nvSpPr>
          <p:cNvPr id="9" name="椭圆 8"/>
          <p:cNvSpPr/>
          <p:nvPr/>
        </p:nvSpPr>
        <p:spPr>
          <a:xfrm>
            <a:off x="400050" y="393700"/>
            <a:ext cx="506730" cy="506730"/>
          </a:xfrm>
          <a:prstGeom prst="ellipse">
            <a:avLst/>
          </a:prstGeom>
          <a:solidFill>
            <a:srgbClr val="1B5D2E"/>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pic>
        <p:nvPicPr>
          <p:cNvPr id="100" name="图片 99"/>
          <p:cNvPicPr/>
          <p:nvPr/>
        </p:nvPicPr>
        <p:blipFill>
          <a:blip r:embed="rId1" cstate="print">
            <a:lum bright="100000"/>
          </a:blip>
          <a:stretch>
            <a:fillRect/>
          </a:stretch>
        </p:blipFill>
        <p:spPr>
          <a:xfrm>
            <a:off x="410210" y="325755"/>
            <a:ext cx="495300" cy="495300"/>
          </a:xfrm>
          <a:prstGeom prst="rect">
            <a:avLst/>
          </a:prstGeom>
          <a:noFill/>
          <a:ln w="9525">
            <a:noFill/>
          </a:ln>
        </p:spPr>
      </p:pic>
      <p:sp>
        <p:nvSpPr>
          <p:cNvPr id="12" name="文本框 11"/>
          <p:cNvSpPr txBox="1"/>
          <p:nvPr/>
        </p:nvSpPr>
        <p:spPr>
          <a:xfrm>
            <a:off x="410210" y="1632585"/>
            <a:ext cx="4408170" cy="1414780"/>
          </a:xfrm>
          <a:prstGeom prst="rect">
            <a:avLst/>
          </a:prstGeom>
          <a:noFill/>
        </p:spPr>
        <p:txBody>
          <a:bodyPr wrap="square">
            <a:spAutoFit/>
          </a:bodyPr>
          <a:lstStyle/>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火灾风险小的需求点对消防站需求小，而高火灾风险需求点着火后需要主管消防站和增援消防站同时出动。</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从需求角度出发</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提出在消防站规划中对需求点实行</a:t>
            </a:r>
            <a:r>
              <a:rPr lang="zh-CN" altLang="en-US" sz="1600" b="1" dirty="0">
                <a:latin typeface="华文仿宋" panose="02010600040101010101" pitchFamily="2" charset="-122"/>
                <a:ea typeface="华文仿宋" panose="02010600040101010101" pitchFamily="2" charset="-122"/>
                <a:sym typeface="华文仿宋" panose="02010600040101010101" pitchFamily="2" charset="-122"/>
              </a:rPr>
              <a:t>分级覆盖</a:t>
            </a:r>
            <a:endParaRPr lang="zh-CN" altLang="en-US" sz="1600" b="1"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即需求点由主管消防站覆盖的同时，也得到该风险等级所需的增援消防站的覆盖。</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p:txBody>
      </p:sp>
      <p:sp>
        <p:nvSpPr>
          <p:cNvPr id="14" name="文本框 13"/>
          <p:cNvSpPr txBox="1"/>
          <p:nvPr/>
        </p:nvSpPr>
        <p:spPr>
          <a:xfrm>
            <a:off x="366075" y="1294261"/>
            <a:ext cx="6094428" cy="338554"/>
          </a:xfrm>
          <a:prstGeom prst="rect">
            <a:avLst/>
          </a:prstGeom>
          <a:noFill/>
        </p:spPr>
        <p:txBody>
          <a:bodyPr wrap="square">
            <a:spAutoFit/>
          </a:bodyPr>
          <a:lstStyle/>
          <a:p>
            <a:r>
              <a:rPr lang="zh-CN" altLang="zh-CN" sz="1600" kern="100" dirty="0">
                <a:solidFill>
                  <a:schemeClr val="accent6">
                    <a:lumMod val="50000"/>
                  </a:schemeClr>
                </a:solidFill>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专题意义及理论说明</a:t>
            </a:r>
            <a:endParaRPr lang="zh-CN" altLang="en-US" sz="1600" dirty="0">
              <a:solidFill>
                <a:schemeClr val="accent6">
                  <a:lumMod val="50000"/>
                </a:schemeClr>
              </a:solidFill>
              <a:latin typeface="华文仿宋" panose="02010600040101010101" pitchFamily="2" charset="-122"/>
              <a:ea typeface="华文仿宋" panose="02010600040101010101" pitchFamily="2" charset="-122"/>
              <a:sym typeface="华文仿宋" panose="02010600040101010101" pitchFamily="2" charset="-122"/>
            </a:endParaRPr>
          </a:p>
        </p:txBody>
      </p:sp>
      <p:pic>
        <p:nvPicPr>
          <p:cNvPr id="3" name="图片 2"/>
          <p:cNvPicPr>
            <a:picLocks noChangeAspect="1"/>
          </p:cNvPicPr>
          <p:nvPr/>
        </p:nvPicPr>
        <p:blipFill>
          <a:blip r:embed="rId2">
            <a:clrChange>
              <a:clrFrom>
                <a:srgbClr val="FEFEFE">
                  <a:alpha val="100000"/>
                </a:srgbClr>
              </a:clrFrom>
              <a:clrTo>
                <a:srgbClr val="FEFEFE">
                  <a:alpha val="100000"/>
                  <a:alpha val="0"/>
                </a:srgbClr>
              </a:clrTo>
            </a:clrChange>
          </a:blip>
          <a:stretch>
            <a:fillRect/>
          </a:stretch>
        </p:blipFill>
        <p:spPr>
          <a:xfrm>
            <a:off x="2089629" y="2766781"/>
            <a:ext cx="2735580" cy="1823085"/>
          </a:xfrm>
          <a:prstGeom prst="rect">
            <a:avLst/>
          </a:prstGeom>
        </p:spPr>
      </p:pic>
      <p:sp>
        <p:nvSpPr>
          <p:cNvPr id="6" name="文本框 5"/>
          <p:cNvSpPr txBox="1"/>
          <p:nvPr/>
        </p:nvSpPr>
        <p:spPr>
          <a:xfrm>
            <a:off x="454660" y="3509005"/>
            <a:ext cx="6094428" cy="338554"/>
          </a:xfrm>
          <a:prstGeom prst="rect">
            <a:avLst/>
          </a:prstGeom>
          <a:noFill/>
        </p:spPr>
        <p:txBody>
          <a:bodyPr wrap="square">
            <a:spAutoFit/>
          </a:bodyPr>
          <a:p>
            <a:pPr algn="just"/>
            <a:r>
              <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研究方法</a:t>
            </a:r>
            <a:endPar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Times New Roman" panose="02020603050405020304" pitchFamily="18" charset="0"/>
              <a:sym typeface="华文仿宋" panose="02010600040101010101" pitchFamily="2" charset="-122"/>
            </a:endParaRPr>
          </a:p>
        </p:txBody>
      </p:sp>
      <p:sp>
        <p:nvSpPr>
          <p:cNvPr id="10" name="文本框 9"/>
          <p:cNvSpPr txBox="1"/>
          <p:nvPr/>
        </p:nvSpPr>
        <p:spPr>
          <a:xfrm>
            <a:off x="410210" y="4539615"/>
            <a:ext cx="4408170" cy="1599565"/>
          </a:xfrm>
          <a:prstGeom prst="rect">
            <a:avLst/>
          </a:prstGeom>
          <a:noFill/>
        </p:spPr>
        <p:txBody>
          <a:bodyPr wrap="square">
            <a:spAutoFit/>
          </a:bodyPr>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分别对分析所得的高风险、较高风险点位以及结合了上方山实地地形后，具有文物建筑、寺庙</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等处建立缓冲区</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在节省消防站建设资源的前提下，先考虑多种需求范围共同区域布设，再对其进行统一的道路方便程度、地势平坦程度的比较分析，总共建立6个点位来布设微型消防站对5个高危风险点进行消防处理</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p:txBody>
      </p:sp>
      <p:pic>
        <p:nvPicPr>
          <p:cNvPr id="5" name="图片 4" descr="消防站布设图2"/>
          <p:cNvPicPr>
            <a:picLocks noChangeAspect="1"/>
          </p:cNvPicPr>
          <p:nvPr/>
        </p:nvPicPr>
        <p:blipFill>
          <a:blip r:embed="rId3"/>
          <a:stretch>
            <a:fillRect/>
          </a:stretch>
        </p:blipFill>
        <p:spPr>
          <a:xfrm>
            <a:off x="4733290" y="946785"/>
            <a:ext cx="7185660" cy="5192395"/>
          </a:xfrm>
          <a:prstGeom prst="rect">
            <a:avLst/>
          </a:prstGeom>
        </p:spPr>
      </p:pic>
    </p:spTree>
    <p:custDataLst>
      <p:tags r:id="rId4"/>
    </p:custDataLst>
  </p:cSld>
  <p:clrMapOvr>
    <a:masterClrMapping/>
  </p:clrMapOvr>
  <p:transition advTm="2000">
    <p:comb/>
  </p:transition>
  <p:timing>
    <p:tnLst>
      <p:par>
        <p:cTn id="1" dur="indefinite" restart="never" nodeType="tmRoot"/>
      </p:par>
    </p:tnLst>
    <p:bldLst>
      <p:bldP spid="12" grpId="0"/>
      <p:bldP spid="14" grpId="0"/>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6779" y="440055"/>
            <a:ext cx="2232347" cy="461665"/>
          </a:xfrm>
          <a:prstGeom prst="rect">
            <a:avLst/>
          </a:prstGeom>
          <a:noFill/>
        </p:spPr>
        <p:txBody>
          <a:bodyPr wrap="square" rtlCol="0">
            <a:spAutoFit/>
          </a:bodyPr>
          <a:lstStyle/>
          <a:p>
            <a:pPr algn="dist">
              <a:defRPr/>
            </a:pPr>
            <a:r>
              <a:rPr lang="zh-CN" altLang="en-US" sz="2400" dirty="0">
                <a:solidFill>
                  <a:srgbClr val="1B5D2E"/>
                </a:solidFill>
                <a:latin typeface="汉仪君黑-45简" panose="020B0604020202020204" charset="-122"/>
                <a:ea typeface="汉仪君黑-45简" panose="020B0604020202020204" charset="-122"/>
                <a:cs typeface="+mn-ea"/>
                <a:sym typeface="+mn-lt"/>
              </a:rPr>
              <a:t>消防路线布设</a:t>
            </a:r>
            <a:endPar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endParaRPr>
          </a:p>
        </p:txBody>
      </p:sp>
      <p:sp>
        <p:nvSpPr>
          <p:cNvPr id="9" name="椭圆 8"/>
          <p:cNvSpPr/>
          <p:nvPr/>
        </p:nvSpPr>
        <p:spPr>
          <a:xfrm>
            <a:off x="400050" y="393700"/>
            <a:ext cx="506730" cy="506730"/>
          </a:xfrm>
          <a:prstGeom prst="ellipse">
            <a:avLst/>
          </a:prstGeom>
          <a:solidFill>
            <a:srgbClr val="1B5D2E"/>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pic>
        <p:nvPicPr>
          <p:cNvPr id="100" name="图片 99"/>
          <p:cNvPicPr/>
          <p:nvPr/>
        </p:nvPicPr>
        <p:blipFill>
          <a:blip r:embed="rId1" cstate="print">
            <a:lum bright="100000"/>
          </a:blip>
          <a:stretch>
            <a:fillRect/>
          </a:stretch>
        </p:blipFill>
        <p:spPr>
          <a:xfrm>
            <a:off x="410210" y="325755"/>
            <a:ext cx="495300" cy="495300"/>
          </a:xfrm>
          <a:prstGeom prst="rect">
            <a:avLst/>
          </a:prstGeom>
          <a:noFill/>
          <a:ln w="9525">
            <a:noFill/>
          </a:ln>
        </p:spPr>
      </p:pic>
      <p:sp>
        <p:nvSpPr>
          <p:cNvPr id="12" name="文本框 11"/>
          <p:cNvSpPr txBox="1"/>
          <p:nvPr/>
        </p:nvSpPr>
        <p:spPr>
          <a:xfrm>
            <a:off x="410210" y="1653540"/>
            <a:ext cx="3709035" cy="1814830"/>
          </a:xfrm>
          <a:prstGeom prst="rect">
            <a:avLst/>
          </a:prstGeom>
          <a:noFill/>
        </p:spPr>
        <p:txBody>
          <a:bodyPr wrap="square">
            <a:spAutoFit/>
          </a:bodyPr>
          <a:lstStyle/>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在完成微型消防站的布设后</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针对</a:t>
            </a:r>
            <a:r>
              <a:rPr lang="zh-CN" altLang="en-US" sz="1400" b="1" dirty="0">
                <a:latin typeface="华文仿宋" panose="02010600040101010101" pitchFamily="2" charset="-122"/>
                <a:ea typeface="华文仿宋" panose="02010600040101010101" pitchFamily="2" charset="-122"/>
                <a:sym typeface="华文仿宋" panose="02010600040101010101" pitchFamily="2" charset="-122"/>
              </a:rPr>
              <a:t>具体高危火灾风险点位</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分为主管消防站和增援消防站， 每个高风险地区的主管消防站的消防优先级在增援消防站的优先级之上</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同时</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进行分级路线前往分级火场，实现井然有序的消防程序，以达到节省前往火灾现场时间的目的。</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p:txBody>
      </p:sp>
      <p:sp>
        <p:nvSpPr>
          <p:cNvPr id="14" name="文本框 13"/>
          <p:cNvSpPr txBox="1"/>
          <p:nvPr/>
        </p:nvSpPr>
        <p:spPr>
          <a:xfrm>
            <a:off x="400332" y="1183326"/>
            <a:ext cx="6094428" cy="338554"/>
          </a:xfrm>
          <a:prstGeom prst="rect">
            <a:avLst/>
          </a:prstGeom>
          <a:noFill/>
        </p:spPr>
        <p:txBody>
          <a:bodyPr wrap="square">
            <a:spAutoFit/>
          </a:bodyPr>
          <a:lstStyle/>
          <a:p>
            <a:r>
              <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专题意义及理论说明</a:t>
            </a:r>
            <a:endParaRPr lang="zh-CN" altLang="en-US" sz="1600" dirty="0">
              <a:solidFill>
                <a:schemeClr val="accent6">
                  <a:lumMod val="50000"/>
                </a:schemeClr>
              </a:solidFill>
              <a:latin typeface="华文仿宋" panose="02010600040101010101" pitchFamily="2" charset="-122"/>
              <a:ea typeface="华文仿宋" panose="02010600040101010101" pitchFamily="2" charset="-122"/>
              <a:sym typeface="华文仿宋" panose="02010600040101010101" pitchFamily="2" charset="-122"/>
            </a:endParaRPr>
          </a:p>
        </p:txBody>
      </p:sp>
      <p:sp>
        <p:nvSpPr>
          <p:cNvPr id="19" name="文本框 18"/>
          <p:cNvSpPr txBox="1"/>
          <p:nvPr/>
        </p:nvSpPr>
        <p:spPr>
          <a:xfrm>
            <a:off x="534035" y="3543935"/>
            <a:ext cx="1673225" cy="337185"/>
          </a:xfrm>
          <a:prstGeom prst="rect">
            <a:avLst/>
          </a:prstGeom>
          <a:noFill/>
        </p:spPr>
        <p:txBody>
          <a:bodyPr wrap="square">
            <a:spAutoFit/>
          </a:bodyPr>
          <a:lstStyle/>
          <a:p>
            <a:pPr algn="just"/>
            <a:r>
              <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研究方法</a:t>
            </a:r>
            <a:endPar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Times New Roman" panose="02020603050405020304" pitchFamily="18" charset="0"/>
              <a:sym typeface="华文仿宋" panose="02010600040101010101" pitchFamily="2" charset="-122"/>
            </a:endParaRPr>
          </a:p>
        </p:txBody>
      </p:sp>
      <p:sp>
        <p:nvSpPr>
          <p:cNvPr id="7" name="文本框 6"/>
          <p:cNvSpPr txBox="1"/>
          <p:nvPr/>
        </p:nvSpPr>
        <p:spPr>
          <a:xfrm>
            <a:off x="490220" y="3957955"/>
            <a:ext cx="3495040" cy="1814830"/>
          </a:xfrm>
          <a:prstGeom prst="rect">
            <a:avLst/>
          </a:prstGeom>
          <a:noFill/>
        </p:spPr>
        <p:txBody>
          <a:bodyPr wrap="square">
            <a:spAutoFit/>
          </a:bodyPr>
          <a:lstStyle/>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在已完成分级覆盖选址基础上</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在每个高危点位的缓冲区中进行从消防站到达高危点的路径分析，调整阻抗，优先采取往返方便、地势均匀、坡度缓和小、道路曲度小的路线。</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（道路曲度：即两点间实际交通距离与直线距离之比）</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p:txBody>
      </p:sp>
      <p:pic>
        <p:nvPicPr>
          <p:cNvPr id="2" name="图片 1" descr="消防路线图2"/>
          <p:cNvPicPr>
            <a:picLocks noChangeAspect="1"/>
          </p:cNvPicPr>
          <p:nvPr/>
        </p:nvPicPr>
        <p:blipFill>
          <a:blip r:embed="rId2"/>
          <a:stretch>
            <a:fillRect/>
          </a:stretch>
        </p:blipFill>
        <p:spPr>
          <a:xfrm>
            <a:off x="4059555" y="821055"/>
            <a:ext cx="7494905" cy="5467985"/>
          </a:xfrm>
          <a:prstGeom prst="rect">
            <a:avLst/>
          </a:prstGeom>
        </p:spPr>
      </p:pic>
    </p:spTree>
    <p:custDataLst>
      <p:tags r:id="rId3"/>
    </p:custDataLst>
  </p:cSld>
  <p:clrMapOvr>
    <a:masterClrMapping/>
  </p:clrMapOvr>
  <p:transition advTm="2000">
    <p:comb/>
  </p:transition>
  <p:timing>
    <p:tnLst>
      <p:par>
        <p:cTn id="1" dur="indefinite" restart="never" nodeType="tmRoot"/>
      </p:par>
    </p:tnLst>
    <p:bldLst>
      <p:bldP spid="12" grpId="0"/>
      <p:bldP spid="14" grpId="0"/>
      <p:bldP spid="19"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6780" y="440055"/>
            <a:ext cx="2665979" cy="461665"/>
          </a:xfrm>
          <a:prstGeom prst="rect">
            <a:avLst/>
          </a:prstGeom>
          <a:noFill/>
        </p:spPr>
        <p:txBody>
          <a:bodyPr wrap="square" rtlCol="0">
            <a:spAutoFit/>
          </a:bodyPr>
          <a:lstStyle/>
          <a:p>
            <a:pPr marR="0" indent="0" algn="dist" defTabSz="914400" fontAlgn="auto">
              <a:lnSpc>
                <a:spcPct val="100000"/>
              </a:lnSpc>
              <a:spcBef>
                <a:spcPts val="0"/>
              </a:spcBef>
              <a:spcAft>
                <a:spcPts val="0"/>
              </a:spcAft>
              <a:buClrTx/>
              <a:buSzTx/>
              <a:buFontTx/>
              <a:buNone/>
              <a:defRPr/>
            </a:pPr>
            <a:r>
              <a:rPr lang="zh-CN" altLang="en-US" sz="2400" dirty="0">
                <a:solidFill>
                  <a:srgbClr val="1B5D2E"/>
                </a:solidFill>
                <a:latin typeface="汉仪君黑-45简" panose="020B0604020202020204" charset="-122"/>
                <a:ea typeface="汉仪君黑-45简" panose="020B0604020202020204" charset="-122"/>
                <a:cs typeface="+mn-ea"/>
                <a:sym typeface="+mn-lt"/>
              </a:rPr>
              <a:t>预警监测点布设</a:t>
            </a:r>
            <a:endPar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endParaRPr>
          </a:p>
        </p:txBody>
      </p:sp>
      <p:sp>
        <p:nvSpPr>
          <p:cNvPr id="9" name="椭圆 8"/>
          <p:cNvSpPr/>
          <p:nvPr/>
        </p:nvSpPr>
        <p:spPr>
          <a:xfrm>
            <a:off x="400050" y="393700"/>
            <a:ext cx="506730" cy="506730"/>
          </a:xfrm>
          <a:prstGeom prst="ellipse">
            <a:avLst/>
          </a:prstGeom>
          <a:solidFill>
            <a:srgbClr val="1B5D2E"/>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pic>
        <p:nvPicPr>
          <p:cNvPr id="100" name="图片 99"/>
          <p:cNvPicPr/>
          <p:nvPr/>
        </p:nvPicPr>
        <p:blipFill>
          <a:blip r:embed="rId1" cstate="print">
            <a:lum bright="100000"/>
          </a:blip>
          <a:stretch>
            <a:fillRect/>
          </a:stretch>
        </p:blipFill>
        <p:spPr>
          <a:xfrm>
            <a:off x="410210" y="325755"/>
            <a:ext cx="495300" cy="495300"/>
          </a:xfrm>
          <a:prstGeom prst="rect">
            <a:avLst/>
          </a:prstGeom>
          <a:noFill/>
          <a:ln w="9525">
            <a:noFill/>
          </a:ln>
        </p:spPr>
      </p:pic>
      <p:sp>
        <p:nvSpPr>
          <p:cNvPr id="12" name="文本框 11"/>
          <p:cNvSpPr txBox="1"/>
          <p:nvPr/>
        </p:nvSpPr>
        <p:spPr>
          <a:xfrm>
            <a:off x="459740" y="2174875"/>
            <a:ext cx="3729355" cy="737235"/>
          </a:xfrm>
          <a:prstGeom prst="rect">
            <a:avLst/>
          </a:prstGeom>
          <a:noFill/>
        </p:spPr>
        <p:txBody>
          <a:bodyPr wrap="square">
            <a:spAutoFit/>
          </a:bodyPr>
          <a:lstStyle/>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通过</a:t>
            </a:r>
            <a:r>
              <a:rPr lang="zh-CN" altLang="en-US" sz="1400" dirty="0">
                <a:latin typeface="微软雅黑" panose="020B0503020204020204" pitchFamily="34" charset="-122"/>
                <a:ea typeface="微软雅黑" panose="020B0503020204020204" pitchFamily="34" charset="-122"/>
                <a:sym typeface="华文仿宋" panose="02010600040101010101" pitchFamily="2" charset="-122"/>
              </a:rPr>
              <a:t>大数据</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与</a:t>
            </a:r>
            <a:r>
              <a:rPr lang="zh-CN" altLang="en-US" sz="1400" dirty="0">
                <a:latin typeface="微软雅黑" panose="020B0503020204020204" pitchFamily="34" charset="-122"/>
                <a:ea typeface="微软雅黑" panose="020B0503020204020204" pitchFamily="34" charset="-122"/>
                <a:sym typeface="华文仿宋" panose="02010600040101010101" pitchFamily="2" charset="-122"/>
              </a:rPr>
              <a:t>实地生态</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相融合</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为上方山国家森林公园建设森林防火信息化体系，打造森林防火的智慧模式。</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p:txBody>
      </p:sp>
      <p:sp>
        <p:nvSpPr>
          <p:cNvPr id="14" name="文本框 13"/>
          <p:cNvSpPr txBox="1"/>
          <p:nvPr/>
        </p:nvSpPr>
        <p:spPr>
          <a:xfrm>
            <a:off x="460022" y="1665622"/>
            <a:ext cx="6094428" cy="338554"/>
          </a:xfrm>
          <a:prstGeom prst="rect">
            <a:avLst/>
          </a:prstGeom>
          <a:noFill/>
        </p:spPr>
        <p:txBody>
          <a:bodyPr wrap="square">
            <a:spAutoFit/>
          </a:bodyPr>
          <a:lstStyle/>
          <a:p>
            <a:r>
              <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专题意义及理论说明</a:t>
            </a:r>
            <a:endParaRPr lang="zh-CN" altLang="en-US" sz="1600" dirty="0">
              <a:solidFill>
                <a:schemeClr val="accent6">
                  <a:lumMod val="50000"/>
                </a:schemeClr>
              </a:solidFill>
              <a:latin typeface="华文仿宋" panose="02010600040101010101" pitchFamily="2" charset="-122"/>
              <a:ea typeface="华文仿宋" panose="02010600040101010101" pitchFamily="2" charset="-122"/>
              <a:sym typeface="华文仿宋" panose="02010600040101010101" pitchFamily="2" charset="-122"/>
            </a:endParaRPr>
          </a:p>
        </p:txBody>
      </p:sp>
      <p:sp>
        <p:nvSpPr>
          <p:cNvPr id="19" name="文本框 18"/>
          <p:cNvSpPr txBox="1"/>
          <p:nvPr/>
        </p:nvSpPr>
        <p:spPr>
          <a:xfrm>
            <a:off x="459740" y="3082925"/>
            <a:ext cx="1673225" cy="337185"/>
          </a:xfrm>
          <a:prstGeom prst="rect">
            <a:avLst/>
          </a:prstGeom>
          <a:noFill/>
        </p:spPr>
        <p:txBody>
          <a:bodyPr wrap="square">
            <a:spAutoFit/>
          </a:bodyPr>
          <a:lstStyle/>
          <a:p>
            <a:pPr algn="just"/>
            <a:r>
              <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成果说明</a:t>
            </a:r>
            <a:endPar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endParaRPr>
          </a:p>
        </p:txBody>
      </p:sp>
      <p:sp>
        <p:nvSpPr>
          <p:cNvPr id="7" name="文本框 6"/>
          <p:cNvSpPr txBox="1"/>
          <p:nvPr/>
        </p:nvSpPr>
        <p:spPr>
          <a:xfrm>
            <a:off x="326390" y="3475355"/>
            <a:ext cx="3621405" cy="1599565"/>
          </a:xfrm>
          <a:prstGeom prst="rect">
            <a:avLst/>
          </a:prstGeom>
          <a:noFill/>
        </p:spPr>
        <p:txBody>
          <a:bodyPr wrap="square">
            <a:spAutoFit/>
          </a:bodyPr>
          <a:lstStyle/>
          <a:p>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以上方山的主要游览路线为基础</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    </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布设了</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10</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个林火远程视频监控点</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以主要景点为参照点，利用</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Arcmap</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进行了</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    </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可视域分析</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 </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   </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此后利用</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Photoshop</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软件对所出</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 </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地图进行</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 </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   </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了美化，得到最后</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成图</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p:txBody>
      </p:sp>
      <p:pic>
        <p:nvPicPr>
          <p:cNvPr id="3" name="图片 8" descr="8c2e2208fc1f30e4f6c103255030af0"/>
          <p:cNvPicPr>
            <a:picLocks noChangeAspect="1"/>
          </p:cNvPicPr>
          <p:nvPr/>
        </p:nvPicPr>
        <p:blipFill>
          <a:blip r:embed="rId2"/>
          <a:stretch>
            <a:fillRect/>
          </a:stretch>
        </p:blipFill>
        <p:spPr>
          <a:xfrm>
            <a:off x="4055745" y="1307465"/>
            <a:ext cx="7796530" cy="4385945"/>
          </a:xfrm>
          <a:prstGeom prst="rect">
            <a:avLst/>
          </a:prstGeom>
        </p:spPr>
      </p:pic>
    </p:spTree>
    <p:custDataLst>
      <p:tags r:id="rId3"/>
    </p:custDataLst>
  </p:cSld>
  <p:clrMapOvr>
    <a:masterClrMapping/>
  </p:clrMapOvr>
  <p:transition advTm="2000">
    <p:comb/>
  </p:transition>
  <p:timing>
    <p:tnLst>
      <p:par>
        <p:cTn id="1" dur="indefinite" restart="never" nodeType="tmRoot"/>
      </p:par>
    </p:tnLst>
    <p:bldLst>
      <p:bldP spid="12" grpId="0"/>
      <p:bldP spid="14" grpId="0"/>
      <p:bldP spid="19"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6780" y="440055"/>
            <a:ext cx="3250442" cy="461665"/>
          </a:xfrm>
          <a:prstGeom prst="rect">
            <a:avLst/>
          </a:prstGeom>
          <a:noFill/>
        </p:spPr>
        <p:txBody>
          <a:bodyPr wrap="square" rtlCol="0">
            <a:spAutoFit/>
          </a:bodyPr>
          <a:lstStyle/>
          <a:p>
            <a:pPr marR="0" indent="0" algn="dist" defTabSz="914400" fontAlgn="auto">
              <a:lnSpc>
                <a:spcPct val="100000"/>
              </a:lnSpc>
              <a:spcBef>
                <a:spcPts val="0"/>
              </a:spcBef>
              <a:spcAft>
                <a:spcPts val="0"/>
              </a:spcAft>
              <a:buClrTx/>
              <a:buSzTx/>
              <a:buFontTx/>
              <a:buNone/>
              <a:defRPr/>
            </a:pPr>
            <a:r>
              <a:rPr lang="zh-CN" altLang="en-US" sz="2400" dirty="0">
                <a:solidFill>
                  <a:srgbClr val="1B5D2E"/>
                </a:solidFill>
                <a:latin typeface="汉仪君黑-45简" panose="020B0604020202020204" charset="-122"/>
                <a:ea typeface="汉仪君黑-45简" panose="020B0604020202020204" charset="-122"/>
                <a:cs typeface="+mn-ea"/>
                <a:sym typeface="+mn-lt"/>
              </a:rPr>
              <a:t>森林火灾避难点选址</a:t>
            </a:r>
            <a:endPar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endParaRPr>
          </a:p>
        </p:txBody>
      </p:sp>
      <p:sp>
        <p:nvSpPr>
          <p:cNvPr id="9" name="椭圆 8"/>
          <p:cNvSpPr/>
          <p:nvPr/>
        </p:nvSpPr>
        <p:spPr>
          <a:xfrm>
            <a:off x="400050" y="393700"/>
            <a:ext cx="506730" cy="506730"/>
          </a:xfrm>
          <a:prstGeom prst="ellipse">
            <a:avLst/>
          </a:prstGeom>
          <a:solidFill>
            <a:srgbClr val="1B5D2E"/>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pic>
        <p:nvPicPr>
          <p:cNvPr id="100" name="图片 99"/>
          <p:cNvPicPr/>
          <p:nvPr/>
        </p:nvPicPr>
        <p:blipFill>
          <a:blip r:embed="rId1" cstate="print">
            <a:lum bright="100000"/>
          </a:blip>
          <a:stretch>
            <a:fillRect/>
          </a:stretch>
        </p:blipFill>
        <p:spPr>
          <a:xfrm>
            <a:off x="410210" y="325755"/>
            <a:ext cx="495300" cy="495300"/>
          </a:xfrm>
          <a:prstGeom prst="rect">
            <a:avLst/>
          </a:prstGeom>
          <a:noFill/>
          <a:ln w="9525">
            <a:noFill/>
          </a:ln>
        </p:spPr>
      </p:pic>
      <p:sp>
        <p:nvSpPr>
          <p:cNvPr id="14" name="文本框 13"/>
          <p:cNvSpPr txBox="1"/>
          <p:nvPr/>
        </p:nvSpPr>
        <p:spPr>
          <a:xfrm>
            <a:off x="326672" y="1908192"/>
            <a:ext cx="6094428" cy="338554"/>
          </a:xfrm>
          <a:prstGeom prst="rect">
            <a:avLst/>
          </a:prstGeom>
          <a:noFill/>
        </p:spPr>
        <p:txBody>
          <a:bodyPr wrap="square">
            <a:spAutoFit/>
          </a:bodyPr>
          <a:lstStyle/>
          <a:p>
            <a:r>
              <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专题意义及理论说明</a:t>
            </a:r>
            <a:endParaRPr lang="zh-CN" altLang="en-US" sz="1600" dirty="0">
              <a:solidFill>
                <a:schemeClr val="accent6">
                  <a:lumMod val="50000"/>
                </a:schemeClr>
              </a:solidFill>
              <a:latin typeface="华文仿宋" panose="02010600040101010101" pitchFamily="2" charset="-122"/>
              <a:ea typeface="华文仿宋" panose="02010600040101010101" pitchFamily="2" charset="-122"/>
              <a:sym typeface="华文仿宋" panose="02010600040101010101" pitchFamily="2" charset="-122"/>
            </a:endParaRPr>
          </a:p>
        </p:txBody>
      </p:sp>
      <p:sp>
        <p:nvSpPr>
          <p:cNvPr id="19" name="文本框 18"/>
          <p:cNvSpPr txBox="1"/>
          <p:nvPr/>
        </p:nvSpPr>
        <p:spPr>
          <a:xfrm>
            <a:off x="414655" y="2916555"/>
            <a:ext cx="3034030" cy="337185"/>
          </a:xfrm>
          <a:prstGeom prst="rect">
            <a:avLst/>
          </a:prstGeom>
          <a:noFill/>
        </p:spPr>
        <p:txBody>
          <a:bodyPr wrap="square">
            <a:spAutoFit/>
          </a:bodyPr>
          <a:lstStyle/>
          <a:p>
            <a:pPr algn="just"/>
            <a:r>
              <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研究方法</a:t>
            </a:r>
            <a:endPar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Times New Roman" panose="02020603050405020304" pitchFamily="18" charset="0"/>
              <a:sym typeface="华文仿宋" panose="02010600040101010101" pitchFamily="2" charset="-122"/>
            </a:endParaRPr>
          </a:p>
        </p:txBody>
      </p:sp>
      <p:sp>
        <p:nvSpPr>
          <p:cNvPr id="7" name="文本框 6"/>
          <p:cNvSpPr txBox="1"/>
          <p:nvPr/>
        </p:nvSpPr>
        <p:spPr>
          <a:xfrm>
            <a:off x="414796" y="3333852"/>
            <a:ext cx="3370672" cy="1814830"/>
          </a:xfrm>
          <a:prstGeom prst="rect">
            <a:avLst/>
          </a:prstGeom>
          <a:noFill/>
        </p:spPr>
        <p:txBody>
          <a:bodyPr wrap="square">
            <a:spAutoFit/>
          </a:bodyPr>
          <a:lstStyle/>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以上方山的主要游览路线为基础</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在</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2.5</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维地图中展现</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我们将这段路线分为</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三个部分</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1</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）上方山门口到筏汗岭</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2</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）筏汗岭到钟楼上</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3</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）筏汗岭到大悲庵</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每条线路上为游客设置</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2-3</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个避难所。</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p:txBody>
      </p:sp>
      <p:sp>
        <p:nvSpPr>
          <p:cNvPr id="5" name="文本框 4"/>
          <p:cNvSpPr txBox="1"/>
          <p:nvPr/>
        </p:nvSpPr>
        <p:spPr>
          <a:xfrm>
            <a:off x="326390" y="2428240"/>
            <a:ext cx="3547110" cy="306705"/>
          </a:xfrm>
          <a:prstGeom prst="rect">
            <a:avLst/>
          </a:prstGeom>
          <a:noFill/>
        </p:spPr>
        <p:txBody>
          <a:bodyPr wrap="square">
            <a:spAutoFit/>
          </a:bodyPr>
          <a:lstStyle/>
          <a:p>
            <a:r>
              <a:rPr lang="zh-CN" altLang="zh-CN"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选择合适的避难点</a:t>
            </a:r>
            <a:r>
              <a:rPr lang="en-US" altLang="zh-CN"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a:t>
            </a:r>
            <a:r>
              <a:rPr lang="zh-CN" altLang="zh-CN" sz="1400" kern="100" dirty="0">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把损失尽可能减到最小。</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p:txBody>
      </p:sp>
      <p:pic>
        <p:nvPicPr>
          <p:cNvPr id="6" name="图片 6" descr="00818f71354c2bb4a94ebf5d1ac4e9c"/>
          <p:cNvPicPr>
            <a:picLocks noChangeAspect="1"/>
          </p:cNvPicPr>
          <p:nvPr/>
        </p:nvPicPr>
        <p:blipFill>
          <a:blip r:embed="rId2"/>
          <a:stretch>
            <a:fillRect/>
          </a:stretch>
        </p:blipFill>
        <p:spPr>
          <a:xfrm>
            <a:off x="3733800" y="1280795"/>
            <a:ext cx="8121015" cy="4568190"/>
          </a:xfrm>
          <a:prstGeom prst="rect">
            <a:avLst/>
          </a:prstGeom>
        </p:spPr>
      </p:pic>
    </p:spTree>
    <p:custDataLst>
      <p:tags r:id="rId3"/>
    </p:custDataLst>
  </p:cSld>
  <p:clrMapOvr>
    <a:masterClrMapping/>
  </p:clrMapOvr>
  <p:transition advTm="2000">
    <p:comb/>
  </p:transition>
  <p:timing>
    <p:tnLst>
      <p:par>
        <p:cTn id="1" dur="indefinite" restart="never" nodeType="tmRoot"/>
      </p:par>
    </p:tnLst>
    <p:bldLst>
      <p:bldP spid="14" grpId="0"/>
      <p:bldP spid="19"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6780" y="440055"/>
            <a:ext cx="2288907" cy="461665"/>
          </a:xfrm>
          <a:prstGeom prst="rect">
            <a:avLst/>
          </a:prstGeom>
          <a:noFill/>
        </p:spPr>
        <p:txBody>
          <a:bodyPr wrap="square" rtlCol="0">
            <a:spAutoFit/>
          </a:bodyPr>
          <a:lstStyle/>
          <a:p>
            <a:pPr marR="0" indent="0" algn="dist" defTabSz="914400" fontAlgn="auto">
              <a:lnSpc>
                <a:spcPct val="100000"/>
              </a:lnSpc>
              <a:spcBef>
                <a:spcPts val="0"/>
              </a:spcBef>
              <a:spcAft>
                <a:spcPts val="0"/>
              </a:spcAft>
              <a:buClrTx/>
              <a:buSzTx/>
              <a:buFontTx/>
              <a:buNone/>
              <a:defRPr/>
            </a:pPr>
            <a:r>
              <a:rPr lang="zh-CN" altLang="en-US" sz="2400" dirty="0">
                <a:solidFill>
                  <a:srgbClr val="1B5D2E"/>
                </a:solidFill>
                <a:latin typeface="汉仪君黑-45简" panose="020B0604020202020204" charset="-122"/>
                <a:ea typeface="汉仪君黑-45简" panose="020B0604020202020204" charset="-122"/>
                <a:cs typeface="+mn-ea"/>
                <a:sym typeface="+mn-lt"/>
              </a:rPr>
              <a:t>灾后财产损失</a:t>
            </a:r>
            <a:endPar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endParaRPr>
          </a:p>
        </p:txBody>
      </p:sp>
      <p:sp>
        <p:nvSpPr>
          <p:cNvPr id="9" name="椭圆 8"/>
          <p:cNvSpPr/>
          <p:nvPr/>
        </p:nvSpPr>
        <p:spPr>
          <a:xfrm>
            <a:off x="400050" y="393700"/>
            <a:ext cx="506730" cy="506730"/>
          </a:xfrm>
          <a:prstGeom prst="ellipse">
            <a:avLst/>
          </a:prstGeom>
          <a:solidFill>
            <a:srgbClr val="1B5D2E"/>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pic>
        <p:nvPicPr>
          <p:cNvPr id="100" name="图片 99"/>
          <p:cNvPicPr/>
          <p:nvPr/>
        </p:nvPicPr>
        <p:blipFill>
          <a:blip r:embed="rId1" cstate="print">
            <a:lum bright="100000"/>
          </a:blip>
          <a:stretch>
            <a:fillRect/>
          </a:stretch>
        </p:blipFill>
        <p:spPr>
          <a:xfrm>
            <a:off x="411480" y="359562"/>
            <a:ext cx="495300" cy="495300"/>
          </a:xfrm>
          <a:prstGeom prst="rect">
            <a:avLst/>
          </a:prstGeom>
          <a:noFill/>
          <a:ln w="9525">
            <a:noFill/>
          </a:ln>
        </p:spPr>
      </p:pic>
      <p:sp>
        <p:nvSpPr>
          <p:cNvPr id="12" name="文本框 11"/>
          <p:cNvSpPr txBox="1"/>
          <p:nvPr/>
        </p:nvSpPr>
        <p:spPr>
          <a:xfrm>
            <a:off x="3940175" y="1038860"/>
            <a:ext cx="7712075" cy="521970"/>
          </a:xfrm>
          <a:prstGeom prst="rect">
            <a:avLst/>
          </a:prstGeom>
          <a:noFill/>
        </p:spPr>
        <p:txBody>
          <a:bodyPr wrap="square">
            <a:spAutoFit/>
          </a:bodyPr>
          <a:lstStyle/>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通过对森林火灾经济损失进行科学的评估，有助于加强经济技术措施，有效地控制森林火灾</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尽量减少森林火灾的发生以及可能造成的巨大损失。</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p:txBody>
      </p:sp>
      <p:sp>
        <p:nvSpPr>
          <p:cNvPr id="14" name="文本框 13"/>
          <p:cNvSpPr txBox="1"/>
          <p:nvPr/>
        </p:nvSpPr>
        <p:spPr>
          <a:xfrm>
            <a:off x="3940175" y="613410"/>
            <a:ext cx="2195195" cy="337185"/>
          </a:xfrm>
          <a:prstGeom prst="rect">
            <a:avLst/>
          </a:prstGeom>
          <a:noFill/>
        </p:spPr>
        <p:txBody>
          <a:bodyPr wrap="square">
            <a:spAutoFit/>
          </a:bodyPr>
          <a:lstStyle/>
          <a:p>
            <a:r>
              <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专题意义及理论说明</a:t>
            </a:r>
            <a:endParaRPr lang="zh-CN" altLang="en-US" sz="1600" dirty="0">
              <a:solidFill>
                <a:schemeClr val="accent6">
                  <a:lumMod val="50000"/>
                </a:schemeClr>
              </a:solidFill>
              <a:latin typeface="华文仿宋" panose="02010600040101010101" pitchFamily="2" charset="-122"/>
              <a:ea typeface="华文仿宋" panose="02010600040101010101" pitchFamily="2" charset="-122"/>
              <a:sym typeface="华文仿宋" panose="02010600040101010101" pitchFamily="2" charset="-122"/>
            </a:endParaRPr>
          </a:p>
        </p:txBody>
      </p:sp>
      <p:sp>
        <p:nvSpPr>
          <p:cNvPr id="19" name="文本框 18"/>
          <p:cNvSpPr txBox="1"/>
          <p:nvPr/>
        </p:nvSpPr>
        <p:spPr>
          <a:xfrm>
            <a:off x="411480" y="1438910"/>
            <a:ext cx="2085340" cy="337185"/>
          </a:xfrm>
          <a:prstGeom prst="rect">
            <a:avLst/>
          </a:prstGeom>
          <a:noFill/>
        </p:spPr>
        <p:txBody>
          <a:bodyPr wrap="square">
            <a:spAutoFit/>
          </a:bodyPr>
          <a:lstStyle/>
          <a:p>
            <a:pPr algn="just"/>
            <a:r>
              <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微软雅黑" panose="020B0503020204020204" pitchFamily="34" charset="-122"/>
                <a:sym typeface="华文仿宋" panose="02010600040101010101" pitchFamily="2" charset="-122"/>
              </a:rPr>
              <a:t>研究方法</a:t>
            </a:r>
            <a:endParaRPr lang="zh-CN" altLang="zh-CN" sz="1600" kern="100" dirty="0">
              <a:solidFill>
                <a:schemeClr val="accent6">
                  <a:lumMod val="50000"/>
                </a:schemeClr>
              </a:solidFill>
              <a:effectLst/>
              <a:latin typeface="华文仿宋" panose="02010600040101010101" pitchFamily="2" charset="-122"/>
              <a:ea typeface="华文仿宋" panose="02010600040101010101" pitchFamily="2" charset="-122"/>
              <a:cs typeface="Times New Roman" panose="02020603050405020304" pitchFamily="18" charset="0"/>
              <a:sym typeface="华文仿宋" panose="02010600040101010101" pitchFamily="2" charset="-122"/>
            </a:endParaRPr>
          </a:p>
        </p:txBody>
      </p:sp>
      <p:sp>
        <p:nvSpPr>
          <p:cNvPr id="7" name="文本框 6"/>
          <p:cNvSpPr txBox="1"/>
          <p:nvPr/>
        </p:nvSpPr>
        <p:spPr>
          <a:xfrm>
            <a:off x="411762" y="1902625"/>
            <a:ext cx="3182556" cy="2461260"/>
          </a:xfrm>
          <a:prstGeom prst="rect">
            <a:avLst/>
          </a:prstGeom>
          <a:noFill/>
        </p:spPr>
        <p:txBody>
          <a:bodyPr wrap="square">
            <a:spAutoFit/>
          </a:bodyPr>
          <a:lstStyle/>
          <a:p>
            <a:r>
              <a:rPr lang="zh-CN" altLang="zh-CN" sz="1400" dirty="0">
                <a:latin typeface="华文仿宋" panose="02010600040101010101" pitchFamily="2" charset="-122"/>
                <a:ea typeface="华文仿宋" panose="02010600040101010101" pitchFamily="2" charset="-122"/>
                <a:sym typeface="华文仿宋" panose="02010600040101010101" pitchFamily="2" charset="-122"/>
              </a:rPr>
              <a:t>依据公安部、劳动部和国家统计局联合颁布的《火灾统计管理规定》</a:t>
            </a:r>
            <a:endParaRPr lang="zh-CN" altLang="zh-CN" sz="1400" dirty="0">
              <a:latin typeface="华文仿宋" panose="02010600040101010101" pitchFamily="2" charset="-122"/>
              <a:ea typeface="华文仿宋" panose="02010600040101010101" pitchFamily="2" charset="-122"/>
              <a:sym typeface="华文仿宋" panose="02010600040101010101" pitchFamily="2" charset="-122"/>
            </a:endParaRPr>
          </a:p>
          <a:p>
            <a:endParaRPr lang="zh-CN" altLang="zh-CN"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zh-CN" sz="1400" dirty="0">
                <a:latin typeface="华文仿宋" panose="02010600040101010101" pitchFamily="2" charset="-122"/>
                <a:ea typeface="华文仿宋" panose="02010600040101010101" pitchFamily="2" charset="-122"/>
                <a:sym typeface="华文仿宋" panose="02010600040101010101" pitchFamily="2" charset="-122"/>
              </a:rPr>
              <a:t>通过植被分布面积、植被分布种类</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a:t>
            </a:r>
            <a:r>
              <a:rPr lang="zh-CN" altLang="zh-CN" sz="1400" dirty="0">
                <a:latin typeface="华文仿宋" panose="02010600040101010101" pitchFamily="2" charset="-122"/>
                <a:ea typeface="华文仿宋" panose="02010600040101010101" pitchFamily="2" charset="-122"/>
                <a:sym typeface="华文仿宋" panose="02010600040101010101" pitchFamily="2" charset="-122"/>
              </a:rPr>
              <a:t>得出树种平均经济价值、上方山不同地区</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NDVI</a:t>
            </a:r>
            <a:r>
              <a:rPr lang="zh-CN" altLang="zh-CN" sz="1400" dirty="0">
                <a:latin typeface="华文仿宋" panose="02010600040101010101" pitchFamily="2" charset="-122"/>
                <a:ea typeface="华文仿宋" panose="02010600040101010101" pitchFamily="2" charset="-122"/>
                <a:sym typeface="华文仿宋" panose="02010600040101010101" pitchFamily="2" charset="-122"/>
              </a:rPr>
              <a:t>与高程、坡度、和坡向等利用</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Arcmap</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进行</a:t>
            </a:r>
            <a:r>
              <a:rPr lang="zh-CN" altLang="zh-CN" sz="1400" dirty="0">
                <a:latin typeface="华文仿宋" panose="02010600040101010101" pitchFamily="2" charset="-122"/>
                <a:ea typeface="华文仿宋" panose="02010600040101010101" pitchFamily="2" charset="-122"/>
                <a:sym typeface="华文仿宋" panose="02010600040101010101" pitchFamily="2" charset="-122"/>
              </a:rPr>
              <a:t>叠加分析</a:t>
            </a:r>
            <a:endParaRPr lang="zh-CN" altLang="zh-CN" sz="1400" dirty="0">
              <a:latin typeface="华文仿宋" panose="02010600040101010101" pitchFamily="2" charset="-122"/>
              <a:ea typeface="华文仿宋" panose="02010600040101010101" pitchFamily="2" charset="-122"/>
              <a:sym typeface="华文仿宋" panose="02010600040101010101" pitchFamily="2" charset="-122"/>
            </a:endParaRPr>
          </a:p>
          <a:p>
            <a:endParaRPr lang="zh-CN" altLang="zh-CN"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zh-CN" sz="1400" dirty="0">
                <a:latin typeface="华文仿宋" panose="02010600040101010101" pitchFamily="2" charset="-122"/>
                <a:ea typeface="华文仿宋" panose="02010600040101010101" pitchFamily="2" charset="-122"/>
                <a:sym typeface="华文仿宋" panose="02010600040101010101" pitchFamily="2" charset="-122"/>
              </a:rPr>
              <a:t>将上方山地区大致分为损失严重，损失一般，损失较轻三个级别。</a:t>
            </a:r>
            <a:endParaRPr lang="zh-CN" altLang="zh-CN" sz="1400" dirty="0">
              <a:latin typeface="华文仿宋" panose="02010600040101010101" pitchFamily="2" charset="-122"/>
              <a:ea typeface="华文仿宋" panose="02010600040101010101" pitchFamily="2" charset="-122"/>
              <a:sym typeface="华文仿宋" panose="02010600040101010101" pitchFamily="2" charset="-122"/>
            </a:endParaRPr>
          </a:p>
          <a:p>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p:txBody>
      </p:sp>
      <p:pic>
        <p:nvPicPr>
          <p:cNvPr id="2" name="图片 7" descr="a0079c420c6f2a5d8c33ac428ac2a7c"/>
          <p:cNvPicPr>
            <a:picLocks noChangeAspect="1"/>
          </p:cNvPicPr>
          <p:nvPr/>
        </p:nvPicPr>
        <p:blipFill>
          <a:blip r:embed="rId2"/>
          <a:srcRect b="16867"/>
          <a:stretch>
            <a:fillRect/>
          </a:stretch>
        </p:blipFill>
        <p:spPr>
          <a:xfrm>
            <a:off x="3940175" y="1703705"/>
            <a:ext cx="7983220" cy="4119245"/>
          </a:xfrm>
          <a:prstGeom prst="rect">
            <a:avLst/>
          </a:prstGeom>
        </p:spPr>
      </p:pic>
      <p:pic>
        <p:nvPicPr>
          <p:cNvPr id="4" name="图片 3"/>
          <p:cNvPicPr>
            <a:picLocks noChangeAspect="1"/>
          </p:cNvPicPr>
          <p:nvPr/>
        </p:nvPicPr>
        <p:blipFill>
          <a:blip r:embed="rId3">
            <a:clrChange>
              <a:clrFrom>
                <a:srgbClr val="FEFEFE">
                  <a:alpha val="100000"/>
                </a:srgbClr>
              </a:clrFrom>
              <a:clrTo>
                <a:srgbClr val="FEFEFE">
                  <a:alpha val="100000"/>
                  <a:alpha val="0"/>
                </a:srgbClr>
              </a:clrTo>
            </a:clrChange>
          </a:blip>
          <a:srcRect l="12745" t="15712" r="6211"/>
          <a:stretch>
            <a:fillRect/>
          </a:stretch>
        </p:blipFill>
        <p:spPr>
          <a:xfrm>
            <a:off x="258445" y="4164330"/>
            <a:ext cx="3681730" cy="1420495"/>
          </a:xfrm>
          <a:prstGeom prst="rect">
            <a:avLst/>
          </a:prstGeom>
        </p:spPr>
      </p:pic>
    </p:spTree>
    <p:custDataLst>
      <p:tags r:id="rId4"/>
    </p:custDataLst>
  </p:cSld>
  <p:clrMapOvr>
    <a:masterClrMapping/>
  </p:clrMapOvr>
  <p:transition advTm="2000">
    <p:comb/>
  </p:transition>
  <p:timing>
    <p:tnLst>
      <p:par>
        <p:cTn id="1" dur="indefinite" restart="never" nodeType="tmRoot"/>
      </p:par>
    </p:tnLst>
    <p:bldLst>
      <p:bldP spid="12" grpId="0"/>
      <p:bldP spid="14" grpId="0"/>
      <p:bldP spid="19"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6780" y="440055"/>
            <a:ext cx="1587500" cy="460375"/>
          </a:xfrm>
          <a:prstGeom prst="rect">
            <a:avLst/>
          </a:prstGeom>
          <a:noFill/>
        </p:spPr>
        <p:txBody>
          <a:bodyPr wrap="square" rtlCol="0">
            <a:spAutoFit/>
          </a:bodyPr>
          <a:lstStyle/>
          <a:p>
            <a:pPr marR="0" indent="0" algn="dist" defTabSz="914400" fontAlgn="auto">
              <a:lnSpc>
                <a:spcPct val="100000"/>
              </a:lnSpc>
              <a:spcBef>
                <a:spcPts val="0"/>
              </a:spcBef>
              <a:spcAft>
                <a:spcPts val="0"/>
              </a:spcAft>
              <a:buClrTx/>
              <a:buSzTx/>
              <a:buFontTx/>
              <a:buNone/>
              <a:defRPr/>
            </a:pPr>
            <a:r>
              <a:rPr lang="zh-CN" altLang="en-US" sz="2400" dirty="0">
                <a:solidFill>
                  <a:srgbClr val="1B5D2E"/>
                </a:solidFill>
                <a:latin typeface="汉仪君黑-45简" panose="020B0604020202020204" charset="-122"/>
                <a:ea typeface="汉仪君黑-45简" panose="020B0604020202020204" charset="-122"/>
                <a:cs typeface="+mn-ea"/>
                <a:sym typeface="+mn-lt"/>
              </a:rPr>
              <a:t>参考</a:t>
            </a:r>
            <a:r>
              <a:rPr lang="zh-CN" altLang="en-US" sz="2400" dirty="0">
                <a:solidFill>
                  <a:srgbClr val="1B5D2E"/>
                </a:solidFill>
                <a:latin typeface="汉仪君黑-45简" panose="020B0604020202020204" charset="-122"/>
                <a:ea typeface="汉仪君黑-45简" panose="020B0604020202020204" charset="-122"/>
                <a:cs typeface="+mn-ea"/>
                <a:sym typeface="+mn-lt"/>
              </a:rPr>
              <a:t>文献</a:t>
            </a:r>
            <a:endParaRPr lang="zh-CN" altLang="en-US" sz="2400" dirty="0">
              <a:solidFill>
                <a:srgbClr val="1B5D2E"/>
              </a:solidFill>
              <a:latin typeface="汉仪君黑-45简" panose="020B0604020202020204" charset="-122"/>
              <a:ea typeface="汉仪君黑-45简" panose="020B0604020202020204" charset="-122"/>
              <a:cs typeface="+mn-ea"/>
              <a:sym typeface="+mn-lt"/>
            </a:endParaRPr>
          </a:p>
        </p:txBody>
      </p:sp>
      <p:sp>
        <p:nvSpPr>
          <p:cNvPr id="9" name="椭圆 8"/>
          <p:cNvSpPr/>
          <p:nvPr/>
        </p:nvSpPr>
        <p:spPr>
          <a:xfrm>
            <a:off x="400050" y="393700"/>
            <a:ext cx="506730" cy="506730"/>
          </a:xfrm>
          <a:prstGeom prst="ellipse">
            <a:avLst/>
          </a:prstGeom>
          <a:solidFill>
            <a:srgbClr val="1B5D2E"/>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pic>
        <p:nvPicPr>
          <p:cNvPr id="100" name="图片 99"/>
          <p:cNvPicPr/>
          <p:nvPr/>
        </p:nvPicPr>
        <p:blipFill>
          <a:blip r:embed="rId1" cstate="print">
            <a:lum bright="100000"/>
          </a:blip>
          <a:stretch>
            <a:fillRect/>
          </a:stretch>
        </p:blipFill>
        <p:spPr>
          <a:xfrm>
            <a:off x="411480" y="359562"/>
            <a:ext cx="495300" cy="495300"/>
          </a:xfrm>
          <a:prstGeom prst="rect">
            <a:avLst/>
          </a:prstGeom>
          <a:noFill/>
          <a:ln w="9525">
            <a:noFill/>
          </a:ln>
        </p:spPr>
      </p:pic>
      <p:sp>
        <p:nvSpPr>
          <p:cNvPr id="3" name="内容占位符 2"/>
          <p:cNvSpPr>
            <a:spLocks noGrp="1"/>
          </p:cNvSpPr>
          <p:nvPr/>
        </p:nvSpPr>
        <p:spPr>
          <a:xfrm>
            <a:off x="1797474" y="1178118"/>
            <a:ext cx="8596668" cy="4501929"/>
          </a:xfrm>
          <a:prstGeom prst="rect">
            <a:avLst/>
          </a:prstGeom>
        </p:spPr>
        <p:txBody>
          <a:bodyPr vert="horz" lIns="91440" tIns="45720" rIns="91440" bIns="45720" rtlCol="0">
            <a:normAutofit fontScale="75000"/>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r>
              <a:rPr lang="en-US" altLang="zh-CN" dirty="0"/>
              <a:t>[1]</a:t>
            </a:r>
            <a:r>
              <a:rPr lang="zh-CN" altLang="zh-CN" dirty="0"/>
              <a:t>国家林业局国家发展改革委财政部联合印发《全国森林防火规划</a:t>
            </a:r>
            <a:r>
              <a:rPr lang="en-US" altLang="zh-CN" dirty="0"/>
              <a:t>(2016--2025</a:t>
            </a:r>
            <a:r>
              <a:rPr lang="zh-CN" altLang="zh-CN" dirty="0"/>
              <a:t>年</a:t>
            </a:r>
            <a:r>
              <a:rPr lang="en-US" altLang="zh-CN" dirty="0"/>
              <a:t>)</a:t>
            </a:r>
            <a:r>
              <a:rPr lang="zh-CN" altLang="zh-CN" dirty="0"/>
              <a:t>》</a:t>
            </a:r>
            <a:r>
              <a:rPr lang="en-US" altLang="zh-CN" dirty="0"/>
              <a:t>[J].</a:t>
            </a:r>
            <a:r>
              <a:rPr lang="zh-CN" altLang="zh-CN" dirty="0"/>
              <a:t>中国应急管理</a:t>
            </a:r>
            <a:r>
              <a:rPr lang="en-US" altLang="zh-CN" dirty="0"/>
              <a:t>,2017(01):34-44.</a:t>
            </a:r>
            <a:endParaRPr lang="zh-CN" altLang="zh-CN" dirty="0"/>
          </a:p>
          <a:p>
            <a:r>
              <a:rPr lang="en-US" altLang="zh-CN" dirty="0"/>
              <a:t>[2]</a:t>
            </a:r>
            <a:r>
              <a:rPr altLang="zh-CN" dirty="0"/>
              <a:t>白夜,王博,武英达,刘晓东.2021年全球森林火灾综述[J].消防科学与技术,2022,41(05):705-709.</a:t>
            </a:r>
            <a:endParaRPr altLang="zh-CN" dirty="0"/>
          </a:p>
          <a:p>
            <a:r>
              <a:rPr lang="en-US" altLang="zh-CN" dirty="0"/>
              <a:t>[3]</a:t>
            </a:r>
            <a:r>
              <a:rPr altLang="zh-CN" dirty="0"/>
              <a:t>赵璠,舒立福,周汝良,赵凤君,王明玉.林火行为蔓延模型研究进展[J].世界林业研究,2017,30(02):46-50.</a:t>
            </a:r>
            <a:endParaRPr altLang="zh-CN" dirty="0"/>
          </a:p>
          <a:p>
            <a:r>
              <a:rPr lang="en-US" altLang="zh-CN" dirty="0"/>
              <a:t>[4]</a:t>
            </a:r>
            <a:r>
              <a:rPr altLang="zh-CN" dirty="0"/>
              <a:t>陈爱斌,丁福博,周国雄,周波.基于群体智能的森林火灾蔓延仿真模型[J].系统仿真学报,2022,34(07):1439-1448.</a:t>
            </a:r>
            <a:endParaRPr altLang="zh-CN" dirty="0"/>
          </a:p>
          <a:p>
            <a:r>
              <a:rPr lang="en-US" altLang="zh-CN" dirty="0"/>
              <a:t>[5]</a:t>
            </a:r>
            <a:r>
              <a:rPr altLang="zh-CN" dirty="0"/>
              <a:t>李哲全,张贵,谭三清,等. 基于卫星遥感的森林火灾风险预警研究[J]. 中南林业科技大学学报,2021</a:t>
            </a:r>
            <a:endParaRPr altLang="zh-CN" dirty="0"/>
          </a:p>
          <a:p>
            <a:r>
              <a:rPr lang="en-US" altLang="zh-CN" dirty="0"/>
              <a:t>[6] </a:t>
            </a:r>
            <a:r>
              <a:rPr lang="zh-CN" altLang="zh-CN" dirty="0"/>
              <a:t>贾宜普</a:t>
            </a:r>
            <a:r>
              <a:rPr lang="en-US" altLang="zh-CN" dirty="0"/>
              <a:t>,</a:t>
            </a:r>
            <a:r>
              <a:rPr lang="zh-CN" altLang="zh-CN" dirty="0"/>
              <a:t>王炜</a:t>
            </a:r>
            <a:r>
              <a:rPr lang="en-US" altLang="zh-CN" dirty="0"/>
              <a:t>. </a:t>
            </a:r>
            <a:r>
              <a:rPr lang="zh-CN" altLang="zh-CN" dirty="0"/>
              <a:t>《火灾直接财产损失统计方法》的实施与展望</a:t>
            </a:r>
            <a:r>
              <a:rPr lang="en-US" altLang="zh-CN" dirty="0"/>
              <a:t>[J]. </a:t>
            </a:r>
            <a:r>
              <a:rPr lang="zh-CN" altLang="zh-CN" dirty="0"/>
              <a:t>消防科学与技术</a:t>
            </a:r>
            <a:r>
              <a:rPr lang="en-US" altLang="zh-CN" dirty="0"/>
              <a:t>(6):12-12.</a:t>
            </a:r>
            <a:endParaRPr lang="zh-CN" altLang="zh-CN" dirty="0"/>
          </a:p>
          <a:p>
            <a:r>
              <a:rPr lang="en-US" altLang="zh-CN" dirty="0"/>
              <a:t>[7] </a:t>
            </a:r>
            <a:r>
              <a:rPr lang="zh-CN" altLang="zh-CN" dirty="0"/>
              <a:t>王佳璆</a:t>
            </a:r>
            <a:r>
              <a:rPr lang="en-US" altLang="zh-CN" dirty="0"/>
              <a:t>,</a:t>
            </a:r>
            <a:r>
              <a:rPr lang="zh-CN" altLang="zh-CN" dirty="0"/>
              <a:t>张贵</a:t>
            </a:r>
            <a:r>
              <a:rPr lang="en-US" altLang="zh-CN" dirty="0"/>
              <a:t>,</a:t>
            </a:r>
            <a:r>
              <a:rPr lang="zh-CN" altLang="zh-CN" dirty="0"/>
              <a:t>肖化顺</a:t>
            </a:r>
            <a:r>
              <a:rPr lang="en-US" altLang="zh-CN" dirty="0"/>
              <a:t>.ArcGIS</a:t>
            </a:r>
            <a:r>
              <a:rPr lang="zh-CN" altLang="zh-CN" dirty="0"/>
              <a:t>可视域分析在瞭望台管理中的应用</a:t>
            </a:r>
            <a:r>
              <a:rPr lang="en-US" altLang="zh-CN" dirty="0"/>
              <a:t>[J].</a:t>
            </a:r>
            <a:r>
              <a:rPr lang="zh-CN" altLang="zh-CN" dirty="0"/>
              <a:t>湖南林业科技</a:t>
            </a:r>
            <a:r>
              <a:rPr lang="en-US" altLang="zh-CN" dirty="0"/>
              <a:t>,2005(02):24-26.</a:t>
            </a:r>
            <a:endParaRPr lang="zh-CN" altLang="zh-CN" dirty="0"/>
          </a:p>
          <a:p>
            <a:r>
              <a:rPr lang="en-US" altLang="zh-CN" dirty="0"/>
              <a:t>[8] </a:t>
            </a:r>
            <a:r>
              <a:rPr lang="zh-CN" altLang="zh-CN" dirty="0"/>
              <a:t>陈天恩</a:t>
            </a:r>
            <a:r>
              <a:rPr lang="en-US" altLang="zh-CN" dirty="0"/>
              <a:t>,</a:t>
            </a:r>
            <a:r>
              <a:rPr lang="zh-CN" altLang="zh-CN" dirty="0"/>
              <a:t>陈立平</a:t>
            </a:r>
            <a:r>
              <a:rPr lang="en-US" altLang="zh-CN" dirty="0"/>
              <a:t>,</a:t>
            </a:r>
            <a:r>
              <a:rPr lang="zh-CN" altLang="zh-CN" dirty="0"/>
              <a:t>陈红</a:t>
            </a:r>
            <a:r>
              <a:rPr lang="en-US" altLang="zh-CN" dirty="0"/>
              <a:t>,</a:t>
            </a:r>
            <a:r>
              <a:rPr lang="zh-CN" altLang="zh-CN" dirty="0"/>
              <a:t>高惠瑛</a:t>
            </a:r>
            <a:r>
              <a:rPr lang="en-US" altLang="zh-CN" dirty="0"/>
              <a:t>,</a:t>
            </a:r>
            <a:r>
              <a:rPr lang="zh-CN" altLang="zh-CN" dirty="0"/>
              <a:t>基于</a:t>
            </a:r>
            <a:r>
              <a:rPr lang="en-US" altLang="zh-CN" dirty="0"/>
              <a:t>GIS</a:t>
            </a:r>
            <a:r>
              <a:rPr lang="zh-CN" altLang="zh-CN" dirty="0"/>
              <a:t>的森林火灾现场模拟及其应用</a:t>
            </a:r>
            <a:r>
              <a:rPr lang="en-US" altLang="zh-CN" dirty="0"/>
              <a:t>[J] 1004-4574</a:t>
            </a:r>
            <a:r>
              <a:rPr lang="zh-CN" altLang="zh-CN" dirty="0"/>
              <a:t>（</a:t>
            </a:r>
            <a:r>
              <a:rPr lang="en-US" altLang="zh-CN" dirty="0"/>
              <a:t>2007</a:t>
            </a:r>
            <a:r>
              <a:rPr lang="zh-CN" altLang="zh-CN" dirty="0"/>
              <a:t>）</a:t>
            </a:r>
            <a:r>
              <a:rPr lang="en-US" altLang="zh-CN" dirty="0"/>
              <a:t>01-0076-05.</a:t>
            </a:r>
            <a:endParaRPr lang="zh-CN" altLang="zh-CN" dirty="0"/>
          </a:p>
          <a:p>
            <a:r>
              <a:rPr lang="en-US" altLang="zh-CN" dirty="0"/>
              <a:t>[9]</a:t>
            </a:r>
            <a:r>
              <a:rPr lang="zh-CN" altLang="zh-CN" dirty="0"/>
              <a:t>吴瑞旭</a:t>
            </a:r>
            <a:r>
              <a:rPr lang="en-US" altLang="zh-CN" dirty="0"/>
              <a:t>,</a:t>
            </a:r>
            <a:r>
              <a:rPr lang="zh-CN" altLang="zh-CN" dirty="0"/>
              <a:t>徐伟恒</a:t>
            </a:r>
            <a:r>
              <a:rPr lang="en-US" altLang="zh-CN" dirty="0"/>
              <a:t>,</a:t>
            </a:r>
            <a:r>
              <a:rPr lang="zh-CN" altLang="zh-CN" dirty="0"/>
              <a:t>王秋华</a:t>
            </a:r>
            <a:r>
              <a:rPr lang="en-US" altLang="zh-CN" dirty="0"/>
              <a:t>,</a:t>
            </a:r>
            <a:r>
              <a:rPr lang="zh-CN" altLang="zh-CN" dirty="0"/>
              <a:t>杨磊</a:t>
            </a:r>
            <a:r>
              <a:rPr lang="en-US" altLang="zh-CN" dirty="0"/>
              <a:t>,</a:t>
            </a:r>
            <a:r>
              <a:rPr lang="zh-CN" altLang="zh-CN" dirty="0"/>
              <a:t>刘黄飞</a:t>
            </a:r>
            <a:r>
              <a:rPr lang="en-US" altLang="zh-CN" dirty="0"/>
              <a:t>.</a:t>
            </a:r>
            <a:r>
              <a:rPr lang="zh-CN" altLang="zh-CN" dirty="0"/>
              <a:t>基于</a:t>
            </a:r>
            <a:r>
              <a:rPr lang="en-US" altLang="zh-CN" dirty="0"/>
              <a:t>ArcGIS</a:t>
            </a:r>
            <a:r>
              <a:rPr lang="zh-CN" altLang="zh-CN" dirty="0"/>
              <a:t>的高原林火蔓延三维可视化系统</a:t>
            </a:r>
            <a:r>
              <a:rPr lang="en-US" altLang="zh-CN" dirty="0"/>
              <a:t>[J].</a:t>
            </a:r>
            <a:r>
              <a:rPr lang="zh-CN" altLang="zh-CN" dirty="0"/>
              <a:t>西部林业科学</a:t>
            </a:r>
            <a:r>
              <a:rPr lang="en-US" altLang="zh-CN" dirty="0"/>
              <a:t>,2018,47(01):80-85+91.</a:t>
            </a:r>
            <a:endParaRPr lang="zh-CN" altLang="zh-CN" dirty="0"/>
          </a:p>
          <a:p>
            <a:r>
              <a:rPr lang="en-US" altLang="zh-CN" dirty="0"/>
              <a:t>[10]</a:t>
            </a:r>
            <a:r>
              <a:rPr altLang="zh-CN" dirty="0"/>
              <a:t>陈振南,吴立志,夏登友,等. 基于城市火灾风险的消防站分级覆盖选址模型——以济南市区为例[J]. 中国安全生产科学技术,2020</a:t>
            </a:r>
            <a:endParaRPr altLang="zh-CN" dirty="0"/>
          </a:p>
        </p:txBody>
      </p:sp>
    </p:spTree>
    <p:custDataLst>
      <p:tags r:id="rId2"/>
    </p:custDataLst>
  </p:cSld>
  <p:clrMapOvr>
    <a:masterClrMapping/>
  </p:clrMapOvr>
  <p:transition advTm="2000">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预防森林火灾 (1)"/>
          <p:cNvPicPr>
            <a:picLocks noChangeAspect="1"/>
          </p:cNvPicPr>
          <p:nvPr/>
        </p:nvPicPr>
        <p:blipFill>
          <a:blip r:embed="rId1" cstate="print"/>
          <a:stretch>
            <a:fillRect/>
          </a:stretch>
        </p:blipFill>
        <p:spPr>
          <a:xfrm>
            <a:off x="0" y="0"/>
            <a:ext cx="12192000" cy="7532016"/>
          </a:xfrm>
          <a:prstGeom prst="rect">
            <a:avLst/>
          </a:prstGeom>
        </p:spPr>
      </p:pic>
      <p:sp>
        <p:nvSpPr>
          <p:cNvPr id="7" name="矩形 6"/>
          <p:cNvSpPr/>
          <p:nvPr/>
        </p:nvSpPr>
        <p:spPr>
          <a:xfrm>
            <a:off x="8270565" y="2070068"/>
            <a:ext cx="892160" cy="892159"/>
          </a:xfrm>
          <a:prstGeom prst="rect">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170" dirty="0">
                <a:solidFill>
                  <a:schemeClr val="bg1"/>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04</a:t>
            </a:r>
            <a:endParaRPr lang="en-US" altLang="zh-CN" sz="4170" dirty="0">
              <a:solidFill>
                <a:schemeClr val="bg1"/>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8" name="文本框"/>
          <p:cNvSpPr/>
          <p:nvPr/>
        </p:nvSpPr>
        <p:spPr>
          <a:xfrm>
            <a:off x="6401753" y="3415983"/>
            <a:ext cx="4629785" cy="69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4550" spc="600" noProof="0" dirty="0">
                <a:ln>
                  <a:noFill/>
                </a:ln>
                <a:solidFill>
                  <a:srgbClr val="1B5D2E"/>
                </a:solidFill>
                <a:effectLst/>
                <a:uLnTx/>
                <a:uFillTx/>
                <a:latin typeface="汉仪雅酷黑简" panose="00020600040101010101" charset="-122"/>
                <a:ea typeface="汉仪雅酷黑简" panose="00020600040101010101" charset="-122"/>
                <a:cs typeface="+mn-ea"/>
                <a:sym typeface="+mn-lt"/>
              </a:rPr>
              <a:t>成果预览</a:t>
            </a:r>
            <a:endParaRPr lang="en-US" altLang="zh-CN" sz="4550" spc="600" noProof="0" dirty="0">
              <a:ln>
                <a:noFill/>
              </a:ln>
              <a:solidFill>
                <a:srgbClr val="1B5D2E"/>
              </a:solidFill>
              <a:effectLst/>
              <a:uLnTx/>
              <a:uFillTx/>
              <a:latin typeface="汉仪雅酷黑简" panose="00020600040101010101" charset="-122"/>
              <a:ea typeface="汉仪雅酷黑简" panose="00020600040101010101" charset="-122"/>
              <a:cs typeface="+mn-ea"/>
              <a:sym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5510" y="417195"/>
            <a:ext cx="1930688" cy="460375"/>
          </a:xfrm>
          <a:prstGeom prst="rect">
            <a:avLst/>
          </a:prstGeom>
          <a:noFill/>
        </p:spPr>
        <p:txBody>
          <a:bodyPr wrap="square" rtlCol="0">
            <a:spAutoFit/>
          </a:bodyPr>
          <a:lstStyle/>
          <a:p>
            <a:pPr marR="0" indent="0" algn="dist" defTabSz="914400" fontAlgn="auto">
              <a:lnSpc>
                <a:spcPct val="100000"/>
              </a:lnSpc>
              <a:spcBef>
                <a:spcPts val="0"/>
              </a:spcBef>
              <a:spcAft>
                <a:spcPts val="0"/>
              </a:spcAft>
              <a:buClrTx/>
              <a:buSzTx/>
              <a:buFontTx/>
              <a:buNone/>
              <a:defRPr/>
            </a:pPr>
            <a:r>
              <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rPr>
              <a:t>网页预览</a:t>
            </a:r>
            <a:endPar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endParaRPr>
          </a:p>
        </p:txBody>
      </p:sp>
      <p:sp>
        <p:nvSpPr>
          <p:cNvPr id="9" name="椭圆 8"/>
          <p:cNvSpPr/>
          <p:nvPr/>
        </p:nvSpPr>
        <p:spPr>
          <a:xfrm>
            <a:off x="400050" y="393700"/>
            <a:ext cx="506730" cy="506730"/>
          </a:xfrm>
          <a:prstGeom prst="ellipse">
            <a:avLst/>
          </a:prstGeom>
          <a:solidFill>
            <a:srgbClr val="1B5D2E"/>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pic>
        <p:nvPicPr>
          <p:cNvPr id="100" name="图片 99"/>
          <p:cNvPicPr/>
          <p:nvPr/>
        </p:nvPicPr>
        <p:blipFill>
          <a:blip r:embed="rId1" cstate="print">
            <a:lum bright="100000"/>
          </a:blip>
          <a:stretch>
            <a:fillRect/>
          </a:stretch>
        </p:blipFill>
        <p:spPr>
          <a:xfrm>
            <a:off x="410210" y="325755"/>
            <a:ext cx="495300" cy="495300"/>
          </a:xfrm>
          <a:prstGeom prst="rect">
            <a:avLst/>
          </a:prstGeom>
          <a:noFill/>
          <a:ln w="9525">
            <a:noFill/>
          </a:ln>
        </p:spPr>
      </p:pic>
      <p:sp>
        <p:nvSpPr>
          <p:cNvPr id="2" name="文本框 1"/>
          <p:cNvSpPr txBox="1"/>
          <p:nvPr/>
        </p:nvSpPr>
        <p:spPr>
          <a:xfrm>
            <a:off x="1494790" y="1311910"/>
            <a:ext cx="3154680" cy="368300"/>
          </a:xfrm>
          <a:prstGeom prst="rect">
            <a:avLst/>
          </a:prstGeom>
          <a:noFill/>
        </p:spPr>
        <p:txBody>
          <a:bodyPr wrap="none" rtlCol="0">
            <a:spAutoFit/>
          </a:bodyPr>
          <a:p>
            <a:r>
              <a:rPr lang="zh-CN" altLang="en-US"/>
              <a:t>网页部分将进行本地实机演示</a:t>
            </a:r>
            <a:endParaRPr lang="zh-CN" altLang="en-US"/>
          </a:p>
        </p:txBody>
      </p:sp>
    </p:spTree>
  </p:cSld>
  <p:clrMapOvr>
    <a:masterClrMapping/>
  </p:clrMapOvr>
  <p:transition advTm="2000">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预防森林火灾 (1)"/>
          <p:cNvPicPr>
            <a:picLocks noChangeAspect="1"/>
          </p:cNvPicPr>
          <p:nvPr/>
        </p:nvPicPr>
        <p:blipFill>
          <a:blip r:embed="rId1" cstate="print"/>
          <a:stretch>
            <a:fillRect/>
          </a:stretch>
        </p:blipFill>
        <p:spPr>
          <a:xfrm>
            <a:off x="0" y="1269"/>
            <a:ext cx="12192000" cy="7577881"/>
          </a:xfrm>
          <a:prstGeom prst="rect">
            <a:avLst/>
          </a:prstGeom>
        </p:spPr>
      </p:pic>
      <p:sp>
        <p:nvSpPr>
          <p:cNvPr id="7" name="矩形 6"/>
          <p:cNvSpPr/>
          <p:nvPr/>
        </p:nvSpPr>
        <p:spPr>
          <a:xfrm>
            <a:off x="8211510" y="2467578"/>
            <a:ext cx="892160" cy="892159"/>
          </a:xfrm>
          <a:prstGeom prst="rect">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170" dirty="0">
                <a:solidFill>
                  <a:schemeClr val="bg1"/>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04</a:t>
            </a:r>
            <a:endParaRPr lang="en-US" altLang="zh-CN" sz="4170" dirty="0">
              <a:solidFill>
                <a:schemeClr val="bg1"/>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8" name="文本框"/>
          <p:cNvSpPr/>
          <p:nvPr/>
        </p:nvSpPr>
        <p:spPr>
          <a:xfrm>
            <a:off x="6342698" y="3752533"/>
            <a:ext cx="4629785" cy="69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4550" spc="600" noProof="0" dirty="0">
                <a:ln>
                  <a:noFill/>
                </a:ln>
                <a:solidFill>
                  <a:srgbClr val="1B5D2E"/>
                </a:solidFill>
                <a:effectLst/>
                <a:uLnTx/>
                <a:uFillTx/>
                <a:latin typeface="汉仪雅酷黑简" panose="00020600040101010101" charset="-122"/>
                <a:ea typeface="汉仪雅酷黑简" panose="00020600040101010101" charset="-122"/>
                <a:cs typeface="+mn-ea"/>
                <a:sym typeface="+mn-lt"/>
              </a:rPr>
              <a:t>小组</a:t>
            </a:r>
            <a:r>
              <a:rPr lang="zh-CN" altLang="en-US" sz="4550" spc="600" noProof="0" dirty="0">
                <a:ln>
                  <a:noFill/>
                </a:ln>
                <a:solidFill>
                  <a:srgbClr val="1B5D2E"/>
                </a:solidFill>
                <a:effectLst/>
                <a:uLnTx/>
                <a:uFillTx/>
                <a:latin typeface="汉仪雅酷黑简" panose="00020600040101010101" charset="-122"/>
                <a:ea typeface="汉仪雅酷黑简" panose="00020600040101010101" charset="-122"/>
                <a:cs typeface="+mn-ea"/>
                <a:sym typeface="+mn-lt"/>
              </a:rPr>
              <a:t>情况</a:t>
            </a:r>
            <a:endParaRPr lang="zh-CN" altLang="en-US" sz="4550" spc="600" noProof="0" dirty="0">
              <a:ln>
                <a:noFill/>
              </a:ln>
              <a:solidFill>
                <a:srgbClr val="1B5D2E"/>
              </a:solidFill>
              <a:effectLst/>
              <a:uLnTx/>
              <a:uFillTx/>
              <a:latin typeface="汉仪雅酷黑简" panose="00020600040101010101" charset="-122"/>
              <a:ea typeface="汉仪雅酷黑简" panose="00020600040101010101" charset="-122"/>
              <a:cs typeface="+mn-ea"/>
              <a:sym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预防森林火灾 (2)"/>
          <p:cNvPicPr>
            <a:picLocks noChangeAspect="1"/>
          </p:cNvPicPr>
          <p:nvPr/>
        </p:nvPicPr>
        <p:blipFill>
          <a:blip r:embed="rId1" cstate="print"/>
          <a:stretch>
            <a:fillRect/>
          </a:stretch>
        </p:blipFill>
        <p:spPr>
          <a:xfrm>
            <a:off x="0" y="-1519"/>
            <a:ext cx="12192000" cy="6856730"/>
          </a:xfrm>
          <a:prstGeom prst="rect">
            <a:avLst/>
          </a:prstGeom>
        </p:spPr>
      </p:pic>
      <p:sp>
        <p:nvSpPr>
          <p:cNvPr id="3" name="文本框"/>
          <p:cNvSpPr txBox="1"/>
          <p:nvPr/>
        </p:nvSpPr>
        <p:spPr>
          <a:xfrm>
            <a:off x="3916680" y="2572385"/>
            <a:ext cx="1460500" cy="1938020"/>
          </a:xfrm>
          <a:prstGeom prst="rect">
            <a:avLst/>
          </a:prstGeom>
          <a:noFill/>
        </p:spPr>
        <p:txBody>
          <a:bodyPr wrap="square" rtlCol="0">
            <a:spAutoFit/>
          </a:bodyPr>
          <a:lstStyle/>
          <a:p>
            <a:pPr algn="ctr"/>
            <a:r>
              <a:rPr lang="zh-CN" altLang="en-US" sz="6000" spc="600" dirty="0">
                <a:solidFill>
                  <a:srgbClr val="1B5D2E"/>
                </a:solidFill>
                <a:effectLst/>
                <a:latin typeface="汉仪雅酷黑简" panose="00020600040101010101" charset="-122"/>
                <a:ea typeface="汉仪雅酷黑简" panose="00020600040101010101" charset="-122"/>
                <a:cs typeface="汉仪雅酷黑简" panose="00020600040101010101" charset="-122"/>
                <a:sym typeface="汉仪君黑-45简" panose="020B0604020202020204" charset="-122"/>
              </a:rPr>
              <a:t>目</a:t>
            </a:r>
            <a:endParaRPr lang="zh-CN" altLang="en-US" sz="6000" spc="600" dirty="0">
              <a:solidFill>
                <a:srgbClr val="1B5D2E"/>
              </a:solidFill>
              <a:effectLst/>
              <a:latin typeface="汉仪雅酷黑简" panose="00020600040101010101" charset="-122"/>
              <a:ea typeface="汉仪雅酷黑简" panose="00020600040101010101" charset="-122"/>
              <a:cs typeface="汉仪雅酷黑简" panose="00020600040101010101" charset="-122"/>
              <a:sym typeface="汉仪君黑-45简" panose="020B0604020202020204" charset="-122"/>
            </a:endParaRPr>
          </a:p>
          <a:p>
            <a:pPr algn="ctr"/>
            <a:r>
              <a:rPr lang="zh-CN" altLang="en-US" sz="6000" spc="600" dirty="0">
                <a:solidFill>
                  <a:srgbClr val="1B5D2E"/>
                </a:solidFill>
                <a:effectLst/>
                <a:latin typeface="汉仪雅酷黑简" panose="00020600040101010101" charset="-122"/>
                <a:ea typeface="汉仪雅酷黑简" panose="00020600040101010101" charset="-122"/>
                <a:cs typeface="汉仪雅酷黑简" panose="00020600040101010101" charset="-122"/>
                <a:sym typeface="汉仪君黑-45简" panose="020B0604020202020204" charset="-122"/>
              </a:rPr>
              <a:t>录</a:t>
            </a:r>
            <a:endParaRPr lang="zh-CN" altLang="en-US" sz="6000" spc="600" dirty="0">
              <a:solidFill>
                <a:srgbClr val="1B5D2E"/>
              </a:solidFill>
              <a:effectLst/>
              <a:latin typeface="汉仪雅酷黑简" panose="00020600040101010101" charset="-122"/>
              <a:ea typeface="汉仪雅酷黑简" panose="00020600040101010101" charset="-122"/>
              <a:cs typeface="汉仪雅酷黑简" panose="00020600040101010101" charset="-122"/>
              <a:sym typeface="汉仪君黑-45简" panose="020B0604020202020204" charset="-122"/>
            </a:endParaRPr>
          </a:p>
        </p:txBody>
      </p:sp>
      <p:sp>
        <p:nvSpPr>
          <p:cNvPr id="6" name="矩形 5"/>
          <p:cNvSpPr/>
          <p:nvPr/>
        </p:nvSpPr>
        <p:spPr>
          <a:xfrm>
            <a:off x="5704055" y="1056832"/>
            <a:ext cx="676236" cy="676236"/>
          </a:xfrm>
          <a:prstGeom prst="rect">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汉仪君黑-45简" panose="020B0604020202020204" charset="-122"/>
                <a:ea typeface="汉仪君黑-45简" panose="020B0604020202020204" charset="-122"/>
                <a:cs typeface="+mn-ea"/>
                <a:sym typeface="+mn-lt"/>
              </a:rPr>
              <a:t>01</a:t>
            </a:r>
            <a:endParaRPr lang="en-US" altLang="zh-CN" sz="2000" b="1" dirty="0">
              <a:solidFill>
                <a:schemeClr val="bg1"/>
              </a:solidFill>
              <a:latin typeface="汉仪君黑-45简" panose="020B0604020202020204" charset="-122"/>
              <a:ea typeface="汉仪君黑-45简" panose="020B0604020202020204" charset="-122"/>
              <a:cs typeface="+mn-ea"/>
              <a:sym typeface="+mn-lt"/>
            </a:endParaRPr>
          </a:p>
        </p:txBody>
      </p:sp>
      <p:sp>
        <p:nvSpPr>
          <p:cNvPr id="9" name="文本框"/>
          <p:cNvSpPr/>
          <p:nvPr/>
        </p:nvSpPr>
        <p:spPr>
          <a:xfrm>
            <a:off x="6577965" y="828040"/>
            <a:ext cx="2974975" cy="699770"/>
          </a:xfrm>
          <a:prstGeom prst="rect">
            <a:avLst/>
          </a:prstGeom>
        </p:spPr>
        <p:txBody>
          <a:bodyPr wrap="none" anchor="ctr">
            <a:normAutofit/>
          </a:bodyPr>
          <a:lstStyle/>
          <a:p>
            <a:pPr algn="l"/>
            <a:r>
              <a:rPr lang="zh-CN" altLang="en-US" sz="2400" dirty="0">
                <a:solidFill>
                  <a:srgbClr val="1B5D2E"/>
                </a:solidFill>
                <a:latin typeface="汉仪雅酷黑简" panose="00020600040101010101" charset="-122"/>
                <a:ea typeface="汉仪雅酷黑简" panose="00020600040101010101" charset="-122"/>
                <a:cs typeface="+mn-ea"/>
                <a:sym typeface="+mn-lt"/>
              </a:rPr>
              <a:t>引言</a:t>
            </a:r>
            <a:endParaRPr lang="zh-CN" altLang="zh-CN" sz="2400" dirty="0">
              <a:solidFill>
                <a:srgbClr val="1B5D2E"/>
              </a:solidFill>
              <a:latin typeface="汉仪雅酷黑简" panose="00020600040101010101" charset="-122"/>
              <a:ea typeface="汉仪雅酷黑简" panose="00020600040101010101" charset="-122"/>
              <a:cs typeface="+mn-ea"/>
              <a:sym typeface="+mn-lt"/>
            </a:endParaRPr>
          </a:p>
        </p:txBody>
      </p:sp>
      <p:sp>
        <p:nvSpPr>
          <p:cNvPr id="11" name="文本框"/>
          <p:cNvSpPr/>
          <p:nvPr/>
        </p:nvSpPr>
        <p:spPr>
          <a:xfrm>
            <a:off x="6578266" y="1349432"/>
            <a:ext cx="3368040" cy="341440"/>
          </a:xfrm>
          <a:prstGeom prst="rect">
            <a:avLst/>
          </a:prstGeom>
        </p:spPr>
        <p:txBody>
          <a:bodyPr wrap="square">
            <a:spAutoFit/>
          </a:bodyPr>
          <a:lstStyle/>
          <a:p>
            <a:pPr algn="l" defTabSz="342900" fontAlgn="auto">
              <a:lnSpc>
                <a:spcPct val="150000"/>
              </a:lnSpc>
              <a:spcBef>
                <a:spcPts val="0"/>
              </a:spcBef>
              <a:spcAft>
                <a:spcPts val="0"/>
              </a:spcAft>
            </a:pPr>
            <a:r>
              <a:rPr lang="zh-CN" altLang="en-US" sz="1200" dirty="0">
                <a:solidFill>
                  <a:schemeClr val="accent5">
                    <a:lumMod val="50000"/>
                  </a:schemeClr>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研究区现状；研究背景及意义</a:t>
            </a:r>
            <a:r>
              <a:rPr lang="zh-CN" altLang="en-US" sz="1200" dirty="0">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a:t>
            </a:r>
            <a:endParaRPr lang="zh-CN" altLang="en-US" sz="1200" dirty="0">
              <a:latin typeface="汉仪君黑-45简" panose="020B0604020202020204" charset="-122"/>
              <a:ea typeface="汉仪君黑-45简" panose="020B0604020202020204" charset="-122"/>
              <a:cs typeface="+mn-ea"/>
              <a:sym typeface="+mn-lt"/>
            </a:endParaRPr>
          </a:p>
        </p:txBody>
      </p:sp>
      <p:sp>
        <p:nvSpPr>
          <p:cNvPr id="13" name="矩形 12"/>
          <p:cNvSpPr/>
          <p:nvPr/>
        </p:nvSpPr>
        <p:spPr>
          <a:xfrm>
            <a:off x="5704055" y="2445385"/>
            <a:ext cx="676236" cy="676236"/>
          </a:xfrm>
          <a:prstGeom prst="rect">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汉仪君黑-45简" panose="020B0604020202020204" charset="-122"/>
                <a:ea typeface="汉仪君黑-45简" panose="020B0604020202020204" charset="-122"/>
                <a:cs typeface="+mn-ea"/>
                <a:sym typeface="+mn-lt"/>
              </a:rPr>
              <a:t>02</a:t>
            </a:r>
            <a:endParaRPr lang="en-US" altLang="zh-CN" sz="2000" b="1" dirty="0">
              <a:solidFill>
                <a:schemeClr val="bg1"/>
              </a:solidFill>
              <a:latin typeface="汉仪君黑-45简" panose="020B0604020202020204" charset="-122"/>
              <a:ea typeface="汉仪君黑-45简" panose="020B0604020202020204" charset="-122"/>
              <a:cs typeface="+mn-ea"/>
              <a:sym typeface="+mn-lt"/>
            </a:endParaRPr>
          </a:p>
        </p:txBody>
      </p:sp>
      <p:sp>
        <p:nvSpPr>
          <p:cNvPr id="14" name="文本框"/>
          <p:cNvSpPr/>
          <p:nvPr/>
        </p:nvSpPr>
        <p:spPr>
          <a:xfrm>
            <a:off x="6577965" y="2178050"/>
            <a:ext cx="3512185" cy="699770"/>
          </a:xfrm>
          <a:prstGeom prst="rect">
            <a:avLst/>
          </a:prstGeom>
        </p:spPr>
        <p:txBody>
          <a:bodyPr wrap="none" anchor="ctr">
            <a:normAutofit/>
          </a:bodyPr>
          <a:lstStyle/>
          <a:p>
            <a:pPr algn="l"/>
            <a:r>
              <a:rPr lang="zh-CN" altLang="en-US" sz="2400" dirty="0">
                <a:solidFill>
                  <a:srgbClr val="1B5D2E"/>
                </a:solidFill>
                <a:latin typeface="汉仪雅酷黑简" panose="00020600040101010101" charset="-122"/>
                <a:ea typeface="汉仪雅酷黑简" panose="00020600040101010101" charset="-122"/>
                <a:cs typeface="+mn-ea"/>
                <a:sym typeface="+mn-lt"/>
              </a:rPr>
              <a:t>研究准备及</a:t>
            </a:r>
            <a:r>
              <a:rPr lang="zh-CN" altLang="en-US" sz="2400" dirty="0">
                <a:solidFill>
                  <a:srgbClr val="1B5D2E"/>
                </a:solidFill>
                <a:latin typeface="汉仪雅酷黑简" panose="00020600040101010101" charset="-122"/>
                <a:ea typeface="汉仪雅酷黑简" panose="00020600040101010101" charset="-122"/>
                <a:cs typeface="+mn-ea"/>
                <a:sym typeface="+mn-lt"/>
              </a:rPr>
              <a:t>内容</a:t>
            </a:r>
            <a:endParaRPr lang="zh-CN" altLang="en-US" sz="2400" dirty="0">
              <a:solidFill>
                <a:srgbClr val="1B5D2E"/>
              </a:solidFill>
              <a:latin typeface="汉仪雅酷黑简" panose="00020600040101010101" charset="-122"/>
              <a:ea typeface="汉仪雅酷黑简" panose="00020600040101010101" charset="-122"/>
              <a:cs typeface="+mn-ea"/>
              <a:sym typeface="+mn-lt"/>
            </a:endParaRPr>
          </a:p>
        </p:txBody>
      </p:sp>
      <p:sp>
        <p:nvSpPr>
          <p:cNvPr id="15" name="文本框"/>
          <p:cNvSpPr/>
          <p:nvPr/>
        </p:nvSpPr>
        <p:spPr>
          <a:xfrm>
            <a:off x="6578266" y="2699160"/>
            <a:ext cx="3368040" cy="368300"/>
          </a:xfrm>
          <a:prstGeom prst="rect">
            <a:avLst/>
          </a:prstGeom>
        </p:spPr>
        <p:txBody>
          <a:bodyPr wrap="square">
            <a:spAutoFit/>
          </a:bodyPr>
          <a:lstStyle/>
          <a:p>
            <a:pPr algn="l" defTabSz="342900" fontAlgn="auto">
              <a:lnSpc>
                <a:spcPct val="150000"/>
              </a:lnSpc>
              <a:spcBef>
                <a:spcPts val="0"/>
              </a:spcBef>
              <a:spcAft>
                <a:spcPts val="0"/>
              </a:spcAft>
            </a:pPr>
            <a:r>
              <a:rPr lang="zh-CN" altLang="en-US" sz="1200" dirty="0">
                <a:solidFill>
                  <a:srgbClr val="3D5B73"/>
                </a:solidFill>
                <a:latin typeface="汉仪君黑-45简" panose="020B0604020202020204" charset="-122"/>
                <a:ea typeface="汉仪君黑-45简" panose="020B0604020202020204" charset="-122"/>
                <a:cs typeface="+mn-ea"/>
                <a:sym typeface="+mn-lt"/>
              </a:rPr>
              <a:t>数据准备；</a:t>
            </a:r>
            <a:r>
              <a:rPr lang="zh-CN" altLang="en-US" sz="1200" dirty="0">
                <a:solidFill>
                  <a:srgbClr val="3D5B73"/>
                </a:solidFill>
                <a:latin typeface="汉仪君黑-45简" panose="020B0604020202020204" charset="-122"/>
                <a:ea typeface="汉仪君黑-45简" panose="020B0604020202020204" charset="-122"/>
                <a:cs typeface="+mn-ea"/>
                <a:sym typeface="+mn-lt"/>
              </a:rPr>
              <a:t>专题图意义及理论说明；三维模型；</a:t>
            </a:r>
            <a:endParaRPr lang="zh-CN" altLang="en-US" sz="1200" dirty="0">
              <a:solidFill>
                <a:srgbClr val="3D5B73"/>
              </a:solidFill>
              <a:latin typeface="汉仪君黑-45简" panose="020B0604020202020204" charset="-122"/>
              <a:ea typeface="汉仪君黑-45简" panose="020B0604020202020204" charset="-122"/>
              <a:cs typeface="+mn-ea"/>
              <a:sym typeface="+mn-lt"/>
            </a:endParaRPr>
          </a:p>
        </p:txBody>
      </p:sp>
      <p:sp>
        <p:nvSpPr>
          <p:cNvPr id="16" name="矩形 15"/>
          <p:cNvSpPr/>
          <p:nvPr/>
        </p:nvSpPr>
        <p:spPr>
          <a:xfrm>
            <a:off x="5704055" y="3834322"/>
            <a:ext cx="676236" cy="676236"/>
          </a:xfrm>
          <a:prstGeom prst="rect">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汉仪君黑-45简" panose="020B0604020202020204" charset="-122"/>
                <a:ea typeface="汉仪君黑-45简" panose="020B0604020202020204" charset="-122"/>
                <a:cs typeface="+mn-ea"/>
                <a:sym typeface="+mn-lt"/>
              </a:rPr>
              <a:t>03</a:t>
            </a:r>
            <a:endParaRPr lang="en-US" altLang="zh-CN" sz="2000" b="1" dirty="0">
              <a:solidFill>
                <a:schemeClr val="bg1"/>
              </a:solidFill>
              <a:latin typeface="汉仪君黑-45简" panose="020B0604020202020204" charset="-122"/>
              <a:ea typeface="汉仪君黑-45简" panose="020B0604020202020204" charset="-122"/>
              <a:cs typeface="+mn-ea"/>
              <a:sym typeface="+mn-lt"/>
            </a:endParaRPr>
          </a:p>
        </p:txBody>
      </p:sp>
      <p:sp>
        <p:nvSpPr>
          <p:cNvPr id="17" name="文本框"/>
          <p:cNvSpPr/>
          <p:nvPr/>
        </p:nvSpPr>
        <p:spPr>
          <a:xfrm>
            <a:off x="6577965" y="3590290"/>
            <a:ext cx="3011170" cy="699770"/>
          </a:xfrm>
          <a:prstGeom prst="rect">
            <a:avLst/>
          </a:prstGeom>
        </p:spPr>
        <p:txBody>
          <a:bodyPr wrap="none" anchor="ctr">
            <a:normAutofit/>
          </a:bodyPr>
          <a:lstStyle/>
          <a:p>
            <a:pPr algn="l"/>
            <a:r>
              <a:rPr lang="zh-CN" altLang="en-US" sz="2400" dirty="0">
                <a:solidFill>
                  <a:srgbClr val="1B5D2E"/>
                </a:solidFill>
                <a:latin typeface="汉仪雅酷黑简" panose="00020600040101010101" charset="-122"/>
                <a:ea typeface="汉仪雅酷黑简" panose="00020600040101010101" charset="-122"/>
                <a:cs typeface="+mn-ea"/>
                <a:sym typeface="+mn-lt"/>
              </a:rPr>
              <a:t>成果预览</a:t>
            </a:r>
            <a:endParaRPr lang="zh-CN" altLang="en-US" sz="2400" dirty="0">
              <a:solidFill>
                <a:srgbClr val="1B5D2E"/>
              </a:solidFill>
              <a:latin typeface="汉仪雅酷黑简" panose="00020600040101010101" charset="-122"/>
              <a:ea typeface="汉仪雅酷黑简" panose="00020600040101010101" charset="-122"/>
              <a:cs typeface="+mn-ea"/>
              <a:sym typeface="+mn-lt"/>
            </a:endParaRPr>
          </a:p>
        </p:txBody>
      </p:sp>
      <p:sp>
        <p:nvSpPr>
          <p:cNvPr id="18" name="文本框"/>
          <p:cNvSpPr/>
          <p:nvPr/>
        </p:nvSpPr>
        <p:spPr>
          <a:xfrm>
            <a:off x="6578266" y="4111884"/>
            <a:ext cx="3368040" cy="368300"/>
          </a:xfrm>
          <a:prstGeom prst="rect">
            <a:avLst/>
          </a:prstGeom>
        </p:spPr>
        <p:txBody>
          <a:bodyPr wrap="square">
            <a:spAutoFit/>
          </a:bodyPr>
          <a:lstStyle/>
          <a:p>
            <a:pPr algn="l" defTabSz="342900" fontAlgn="auto">
              <a:lnSpc>
                <a:spcPct val="150000"/>
              </a:lnSpc>
              <a:spcBef>
                <a:spcPts val="0"/>
              </a:spcBef>
              <a:spcAft>
                <a:spcPts val="0"/>
              </a:spcAft>
            </a:pPr>
            <a:r>
              <a:rPr lang="zh-CN" altLang="en-US" sz="1200" dirty="0">
                <a:solidFill>
                  <a:srgbClr val="3D5B73"/>
                </a:solidFill>
                <a:latin typeface="汉仪君黑-45简" panose="020B0604020202020204" charset="-122"/>
                <a:ea typeface="汉仪君黑-45简" panose="020B0604020202020204" charset="-122"/>
                <a:cs typeface="+mn-ea"/>
                <a:sym typeface="+mn-lt"/>
              </a:rPr>
              <a:t>网页展示；</a:t>
            </a:r>
            <a:endParaRPr lang="zh-CN" altLang="en-US" sz="1200" dirty="0">
              <a:solidFill>
                <a:srgbClr val="3D5B73"/>
              </a:solidFill>
              <a:latin typeface="汉仪君黑-45简" panose="020B0604020202020204" charset="-122"/>
              <a:ea typeface="汉仪君黑-45简" panose="020B0604020202020204" charset="-122"/>
              <a:cs typeface="+mn-ea"/>
              <a:sym typeface="+mn-lt"/>
            </a:endParaRPr>
          </a:p>
        </p:txBody>
      </p:sp>
      <p:sp>
        <p:nvSpPr>
          <p:cNvPr id="19" name="矩形 18"/>
          <p:cNvSpPr/>
          <p:nvPr/>
        </p:nvSpPr>
        <p:spPr>
          <a:xfrm>
            <a:off x="5704055" y="5214620"/>
            <a:ext cx="676236" cy="676236"/>
          </a:xfrm>
          <a:prstGeom prst="rect">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汉仪君黑-45简" panose="020B0604020202020204" charset="-122"/>
                <a:ea typeface="汉仪君黑-45简" panose="020B0604020202020204" charset="-122"/>
                <a:cs typeface="+mn-ea"/>
                <a:sym typeface="+mn-lt"/>
              </a:rPr>
              <a:t>04</a:t>
            </a:r>
            <a:endParaRPr lang="en-US" altLang="zh-CN" sz="2000" b="1" dirty="0">
              <a:solidFill>
                <a:schemeClr val="bg1"/>
              </a:solidFill>
              <a:latin typeface="汉仪君黑-45简" panose="020B0604020202020204" charset="-122"/>
              <a:ea typeface="汉仪君黑-45简" panose="020B0604020202020204" charset="-122"/>
              <a:cs typeface="+mn-ea"/>
              <a:sym typeface="+mn-lt"/>
            </a:endParaRPr>
          </a:p>
        </p:txBody>
      </p:sp>
      <p:sp>
        <p:nvSpPr>
          <p:cNvPr id="21" name="文本框"/>
          <p:cNvSpPr/>
          <p:nvPr/>
        </p:nvSpPr>
        <p:spPr>
          <a:xfrm>
            <a:off x="6577965" y="4960620"/>
            <a:ext cx="3512185" cy="699770"/>
          </a:xfrm>
          <a:prstGeom prst="rect">
            <a:avLst/>
          </a:prstGeom>
        </p:spPr>
        <p:txBody>
          <a:bodyPr wrap="none" anchor="ctr">
            <a:normAutofit/>
          </a:bodyPr>
          <a:lstStyle/>
          <a:p>
            <a:pPr algn="l"/>
            <a:r>
              <a:rPr lang="zh-CN" altLang="en-US" sz="2400" dirty="0">
                <a:solidFill>
                  <a:srgbClr val="1B5D2E"/>
                </a:solidFill>
                <a:latin typeface="汉仪雅酷黑简" panose="00020600040101010101" charset="-122"/>
                <a:ea typeface="汉仪雅酷黑简" panose="00020600040101010101" charset="-122"/>
                <a:cs typeface="+mn-ea"/>
                <a:sym typeface="+mn-lt"/>
              </a:rPr>
              <a:t>小组</a:t>
            </a:r>
            <a:r>
              <a:rPr lang="zh-CN" altLang="en-US" sz="2400" dirty="0">
                <a:solidFill>
                  <a:srgbClr val="1B5D2E"/>
                </a:solidFill>
                <a:latin typeface="汉仪雅酷黑简" panose="00020600040101010101" charset="-122"/>
                <a:ea typeface="汉仪雅酷黑简" panose="00020600040101010101" charset="-122"/>
                <a:cs typeface="+mn-ea"/>
                <a:sym typeface="+mn-lt"/>
              </a:rPr>
              <a:t>情况</a:t>
            </a:r>
            <a:endParaRPr lang="zh-CN" altLang="en-US" sz="2400" dirty="0">
              <a:solidFill>
                <a:srgbClr val="1B5D2E"/>
              </a:solidFill>
              <a:latin typeface="汉仪雅酷黑简" panose="00020600040101010101" charset="-122"/>
              <a:ea typeface="汉仪雅酷黑简" panose="00020600040101010101" charset="-122"/>
              <a:cs typeface="+mn-ea"/>
              <a:sym typeface="+mn-lt"/>
            </a:endParaRPr>
          </a:p>
        </p:txBody>
      </p:sp>
      <p:sp>
        <p:nvSpPr>
          <p:cNvPr id="7" name="文本框"/>
          <p:cNvSpPr/>
          <p:nvPr/>
        </p:nvSpPr>
        <p:spPr>
          <a:xfrm>
            <a:off x="6578266" y="5482022"/>
            <a:ext cx="3368040" cy="368300"/>
          </a:xfrm>
          <a:prstGeom prst="rect">
            <a:avLst/>
          </a:prstGeom>
        </p:spPr>
        <p:txBody>
          <a:bodyPr wrap="square">
            <a:spAutoFit/>
          </a:bodyPr>
          <a:lstStyle/>
          <a:p>
            <a:pPr algn="l" defTabSz="342900" fontAlgn="auto">
              <a:lnSpc>
                <a:spcPct val="150000"/>
              </a:lnSpc>
              <a:spcBef>
                <a:spcPts val="0"/>
              </a:spcBef>
              <a:spcAft>
                <a:spcPts val="0"/>
              </a:spcAft>
            </a:pPr>
            <a:r>
              <a:rPr lang="zh-CN" altLang="en-US" sz="1200" dirty="0">
                <a:solidFill>
                  <a:srgbClr val="3D5B73"/>
                </a:solidFill>
                <a:latin typeface="汉仪君黑-45简" panose="020B0604020202020204" charset="-122"/>
                <a:ea typeface="汉仪君黑-45简" panose="020B0604020202020204" charset="-122"/>
                <a:cs typeface="+mn-ea"/>
                <a:sym typeface="+mn-lt"/>
              </a:rPr>
              <a:t>工作情况、收获感悟；</a:t>
            </a:r>
            <a:endParaRPr lang="zh-CN" altLang="en-US" sz="1200" dirty="0">
              <a:solidFill>
                <a:srgbClr val="3D5B73"/>
              </a:solidFill>
              <a:latin typeface="汉仪君黑-45简" panose="020B0604020202020204" charset="-122"/>
              <a:ea typeface="汉仪君黑-45简" panose="020B0604020202020204" charset="-122"/>
              <a:cs typeface="+mn-ea"/>
              <a:sym typeface="+mn-lt"/>
            </a:endParaRPr>
          </a:p>
        </p:txBody>
      </p:sp>
    </p:spTree>
  </p:cSld>
  <p:clrMapOvr>
    <a:masterClrMapping/>
  </p:clrMapOvr>
  <p:timing>
    <p:tnLst>
      <p:par>
        <p:cTn id="1" dur="indefinite" restart="never" nodeType="tmRoot"/>
      </p:par>
    </p:tnLst>
    <p:bldLst>
      <p:bldP spid="6" grpId="0" bldLvl="0" animBg="1"/>
      <p:bldP spid="13" grpId="0" bldLvl="0" animBg="1"/>
      <p:bldP spid="16" grpId="0" bldLvl="0" animBg="1"/>
      <p:bldP spid="19"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341120" y="1280160"/>
            <a:ext cx="5167630" cy="4884420"/>
          </a:xfrm>
          <a:prstGeom prst="roundRect">
            <a:avLst>
              <a:gd name="adj" fmla="val 6070"/>
            </a:avLst>
          </a:prstGeom>
          <a:noFill/>
          <a:ln>
            <a:solidFill>
              <a:srgbClr val="1B5D2E"/>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39" name="椭圆"/>
          <p:cNvSpPr/>
          <p:nvPr/>
        </p:nvSpPr>
        <p:spPr>
          <a:xfrm>
            <a:off x="6996710" y="1821391"/>
            <a:ext cx="1371600" cy="1371600"/>
          </a:xfrm>
          <a:prstGeom prst="ellipse">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dirty="0">
              <a:cs typeface="+mn-ea"/>
              <a:sym typeface="+mn-lt"/>
            </a:endParaRPr>
          </a:p>
        </p:txBody>
      </p:sp>
      <p:cxnSp>
        <p:nvCxnSpPr>
          <p:cNvPr id="42" name="直接连接符 2"/>
          <p:cNvCxnSpPr/>
          <p:nvPr/>
        </p:nvCxnSpPr>
        <p:spPr>
          <a:xfrm>
            <a:off x="8368310" y="2492909"/>
            <a:ext cx="1783080" cy="0"/>
          </a:xfrm>
          <a:prstGeom prst="line">
            <a:avLst/>
          </a:prstGeom>
          <a:ln>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8438332" y="1900530"/>
            <a:ext cx="2066924" cy="484505"/>
          </a:xfrm>
          <a:prstGeom prst="rect">
            <a:avLst/>
          </a:prstGeom>
          <a:noFill/>
        </p:spPr>
        <p:txBody>
          <a:bodyPr wrap="square" rtlCol="0">
            <a:spAutoFit/>
          </a:bodyPr>
          <a:lstStyle/>
          <a:p>
            <a:pPr>
              <a:lnSpc>
                <a:spcPct val="142000"/>
              </a:lnSpc>
            </a:pPr>
            <a:r>
              <a:rPr lang="zh-CN" altLang="en-US" dirty="0">
                <a:solidFill>
                  <a:schemeClr val="bg2">
                    <a:lumMod val="25000"/>
                  </a:schemeClr>
                </a:solidFill>
                <a:cs typeface="+mn-ea"/>
                <a:sym typeface="+mn-lt"/>
              </a:rPr>
              <a:t>目标</a:t>
            </a:r>
            <a:endParaRPr lang="zh-CN" altLang="en-US" dirty="0">
              <a:solidFill>
                <a:schemeClr val="bg2">
                  <a:lumMod val="25000"/>
                </a:schemeClr>
              </a:solidFill>
              <a:cs typeface="+mn-ea"/>
              <a:sym typeface="+mn-lt"/>
            </a:endParaRPr>
          </a:p>
        </p:txBody>
      </p:sp>
      <p:sp>
        <p:nvSpPr>
          <p:cNvPr id="59" name="文本框 58"/>
          <p:cNvSpPr txBox="1"/>
          <p:nvPr/>
        </p:nvSpPr>
        <p:spPr>
          <a:xfrm>
            <a:off x="8380095" y="2619375"/>
            <a:ext cx="2569210" cy="737235"/>
          </a:xfrm>
          <a:prstGeom prst="rect">
            <a:avLst/>
          </a:prstGeom>
          <a:noFill/>
        </p:spPr>
        <p:txBody>
          <a:bodyPr wrap="square">
            <a:spAutoFit/>
          </a:bodyPr>
          <a:lstStyle/>
          <a:p>
            <a:pPr marL="0" indent="0">
              <a:buNone/>
            </a:pPr>
            <a:r>
              <a:rPr lang="en-US" altLang="zh-CN" sz="1400" dirty="0">
                <a:sym typeface="+mn-ea"/>
              </a:rPr>
              <a:t>·</a:t>
            </a:r>
            <a:r>
              <a:rPr lang="zh-CN" altLang="en-US" sz="1400" dirty="0">
                <a:sym typeface="+mn-ea"/>
              </a:rPr>
              <a:t>模型做实做细</a:t>
            </a:r>
            <a:endParaRPr lang="zh-CN" altLang="en-US" sz="1400" dirty="0">
              <a:sym typeface="+mn-ea"/>
            </a:endParaRPr>
          </a:p>
          <a:p>
            <a:pPr marL="0" indent="0">
              <a:buNone/>
            </a:pPr>
            <a:r>
              <a:rPr lang="en-US" altLang="zh-CN" sz="1400" dirty="0">
                <a:sym typeface="+mn-ea"/>
              </a:rPr>
              <a:t>·</a:t>
            </a:r>
            <a:r>
              <a:rPr lang="zh-CN" altLang="en-US" sz="1400" dirty="0">
                <a:sym typeface="+mn-ea"/>
              </a:rPr>
              <a:t>图示做清做美</a:t>
            </a:r>
            <a:endParaRPr lang="zh-CN" altLang="en-US" sz="1400" dirty="0">
              <a:sym typeface="+mn-ea"/>
            </a:endParaRPr>
          </a:p>
          <a:p>
            <a:pPr marL="0" indent="0">
              <a:buNone/>
            </a:pPr>
            <a:r>
              <a:rPr lang="en-US" altLang="zh-CN" sz="1400" dirty="0">
                <a:sym typeface="+mn-ea"/>
              </a:rPr>
              <a:t>·</a:t>
            </a:r>
            <a:r>
              <a:rPr lang="zh-CN" altLang="en-US" sz="1400" dirty="0">
                <a:sym typeface="+mn-ea"/>
              </a:rPr>
              <a:t>分析做好做全</a:t>
            </a:r>
            <a:endParaRPr kumimoji="0" lang="zh-CN" altLang="en-US" sz="1400" b="0" i="0" u="none" strike="noStrike" kern="1200" cap="none" spc="0" normalizeH="0" baseline="0" noProof="0" dirty="0">
              <a:ln>
                <a:noFill/>
              </a:ln>
              <a:solidFill>
                <a:schemeClr val="bg2">
                  <a:lumMod val="25000"/>
                </a:schemeClr>
              </a:solidFill>
              <a:effectLst/>
              <a:uLnTx/>
              <a:uFillTx/>
              <a:cs typeface="+mn-ea"/>
              <a:sym typeface="+mn-lt"/>
            </a:endParaRPr>
          </a:p>
        </p:txBody>
      </p:sp>
      <p:sp>
        <p:nvSpPr>
          <p:cNvPr id="8" name="TextBox 7"/>
          <p:cNvSpPr txBox="1"/>
          <p:nvPr/>
        </p:nvSpPr>
        <p:spPr>
          <a:xfrm>
            <a:off x="906780" y="440055"/>
            <a:ext cx="1520190" cy="460375"/>
          </a:xfrm>
          <a:prstGeom prst="rect">
            <a:avLst/>
          </a:prstGeom>
          <a:noFill/>
        </p:spPr>
        <p:txBody>
          <a:bodyPr wrap="square" rtlCol="0">
            <a:spAutoFit/>
          </a:bodyPr>
          <a:lstStyle/>
          <a:p>
            <a:pPr marR="0" indent="0" algn="dist" defTabSz="914400" fontAlgn="auto">
              <a:lnSpc>
                <a:spcPct val="100000"/>
              </a:lnSpc>
              <a:spcBef>
                <a:spcPts val="0"/>
              </a:spcBef>
              <a:spcAft>
                <a:spcPts val="0"/>
              </a:spcAft>
              <a:buClrTx/>
              <a:buSzTx/>
              <a:buFontTx/>
              <a:buNone/>
              <a:defRPr/>
            </a:pPr>
            <a:r>
              <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rPr>
              <a:t>小组</a:t>
            </a:r>
            <a:r>
              <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rPr>
              <a:t>分工</a:t>
            </a:r>
            <a:endPar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endParaRPr>
          </a:p>
        </p:txBody>
      </p:sp>
      <p:sp>
        <p:nvSpPr>
          <p:cNvPr id="9" name="椭圆 8"/>
          <p:cNvSpPr/>
          <p:nvPr/>
        </p:nvSpPr>
        <p:spPr>
          <a:xfrm>
            <a:off x="400050" y="393700"/>
            <a:ext cx="506730" cy="506730"/>
          </a:xfrm>
          <a:prstGeom prst="ellipse">
            <a:avLst/>
          </a:prstGeom>
          <a:solidFill>
            <a:srgbClr val="1B5D2E"/>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pic>
        <p:nvPicPr>
          <p:cNvPr id="100" name="图片 99"/>
          <p:cNvPicPr/>
          <p:nvPr/>
        </p:nvPicPr>
        <p:blipFill>
          <a:blip r:embed="rId1" cstate="print">
            <a:lum bright="100000"/>
          </a:blip>
          <a:stretch>
            <a:fillRect/>
          </a:stretch>
        </p:blipFill>
        <p:spPr>
          <a:xfrm>
            <a:off x="410210" y="325755"/>
            <a:ext cx="495300" cy="495300"/>
          </a:xfrm>
          <a:prstGeom prst="rect">
            <a:avLst/>
          </a:prstGeom>
          <a:noFill/>
          <a:ln w="9525">
            <a:noFill/>
          </a:ln>
        </p:spPr>
      </p:pic>
      <p:pic>
        <p:nvPicPr>
          <p:cNvPr id="104" name="图片 103"/>
          <p:cNvPicPr/>
          <p:nvPr/>
        </p:nvPicPr>
        <p:blipFill>
          <a:blip r:embed="rId2" cstate="print">
            <a:lum bright="100000"/>
          </a:blip>
          <a:stretch>
            <a:fillRect/>
          </a:stretch>
        </p:blipFill>
        <p:spPr>
          <a:xfrm>
            <a:off x="7305040" y="2116455"/>
            <a:ext cx="753745" cy="753745"/>
          </a:xfrm>
          <a:prstGeom prst="rect">
            <a:avLst/>
          </a:prstGeom>
          <a:noFill/>
          <a:ln w="9525">
            <a:noFill/>
          </a:ln>
        </p:spPr>
      </p:pic>
      <p:sp>
        <p:nvSpPr>
          <p:cNvPr id="2" name="椭圆"/>
          <p:cNvSpPr/>
          <p:nvPr/>
        </p:nvSpPr>
        <p:spPr>
          <a:xfrm>
            <a:off x="6938290" y="3954991"/>
            <a:ext cx="1371600" cy="1371600"/>
          </a:xfrm>
          <a:prstGeom prst="ellipse">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dirty="0">
              <a:cs typeface="+mn-ea"/>
              <a:sym typeface="+mn-lt"/>
            </a:endParaRPr>
          </a:p>
        </p:txBody>
      </p:sp>
      <p:cxnSp>
        <p:nvCxnSpPr>
          <p:cNvPr id="3" name="直接连接符 2"/>
          <p:cNvCxnSpPr/>
          <p:nvPr/>
        </p:nvCxnSpPr>
        <p:spPr>
          <a:xfrm>
            <a:off x="8309890" y="4626509"/>
            <a:ext cx="1783080" cy="0"/>
          </a:xfrm>
          <a:prstGeom prst="line">
            <a:avLst/>
          </a:prstGeom>
          <a:ln>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8379912" y="4034130"/>
            <a:ext cx="2066924" cy="484505"/>
          </a:xfrm>
          <a:prstGeom prst="rect">
            <a:avLst/>
          </a:prstGeom>
          <a:noFill/>
        </p:spPr>
        <p:txBody>
          <a:bodyPr wrap="square" rtlCol="0">
            <a:spAutoFit/>
          </a:bodyPr>
          <a:lstStyle/>
          <a:p>
            <a:pPr>
              <a:lnSpc>
                <a:spcPct val="142000"/>
              </a:lnSpc>
            </a:pPr>
            <a:r>
              <a:rPr lang="zh-CN" altLang="en-US" dirty="0">
                <a:solidFill>
                  <a:schemeClr val="bg2">
                    <a:lumMod val="25000"/>
                  </a:schemeClr>
                </a:solidFill>
                <a:cs typeface="+mn-ea"/>
                <a:sym typeface="+mn-lt"/>
              </a:rPr>
              <a:t>意义</a:t>
            </a:r>
            <a:endParaRPr lang="zh-CN" altLang="en-US" dirty="0">
              <a:solidFill>
                <a:schemeClr val="bg2">
                  <a:lumMod val="25000"/>
                </a:schemeClr>
              </a:solidFill>
              <a:cs typeface="+mn-ea"/>
              <a:sym typeface="+mn-lt"/>
            </a:endParaRPr>
          </a:p>
        </p:txBody>
      </p:sp>
      <p:sp>
        <p:nvSpPr>
          <p:cNvPr id="5" name="文本框 4"/>
          <p:cNvSpPr txBox="1"/>
          <p:nvPr/>
        </p:nvSpPr>
        <p:spPr>
          <a:xfrm>
            <a:off x="8309610" y="4777740"/>
            <a:ext cx="3496945" cy="1124585"/>
          </a:xfrm>
          <a:prstGeom prst="rect">
            <a:avLst/>
          </a:prstGeom>
          <a:noFill/>
        </p:spPr>
        <p:txBody>
          <a:bodyPr wrap="square">
            <a:spAutoFit/>
          </a:bodyPr>
          <a:lstStyle/>
          <a:p>
            <a:pPr algn="l" eaLnBrk="1" hangingPunct="1">
              <a:lnSpc>
                <a:spcPct val="120000"/>
              </a:lnSpc>
            </a:pPr>
            <a:r>
              <a:rPr lang="en-US" altLang="zh-CN" sz="1400" dirty="0">
                <a:sym typeface="+mn-ea"/>
              </a:rPr>
              <a:t>·</a:t>
            </a:r>
            <a:r>
              <a:rPr lang="zh-CN" altLang="en-US" sz="1400" dirty="0">
                <a:sym typeface="+mn-ea"/>
              </a:rPr>
              <a:t>为上方山森林火灾的预防提供有效依据</a:t>
            </a:r>
            <a:endParaRPr lang="zh-CN" altLang="en-US" sz="1400" dirty="0">
              <a:sym typeface="+mn-ea"/>
            </a:endParaRPr>
          </a:p>
          <a:p>
            <a:pPr algn="l" eaLnBrk="1" hangingPunct="1">
              <a:lnSpc>
                <a:spcPct val="120000"/>
              </a:lnSpc>
            </a:pPr>
            <a:r>
              <a:rPr lang="en-US" altLang="zh-CN" sz="1400" dirty="0">
                <a:sym typeface="+mn-ea"/>
              </a:rPr>
              <a:t>·</a:t>
            </a:r>
            <a:r>
              <a:rPr lang="zh-CN" altLang="en-US" sz="1400" dirty="0">
                <a:sym typeface="+mn-ea"/>
              </a:rPr>
              <a:t>帮助上方山森林公园建设的越来越好，</a:t>
            </a:r>
            <a:endParaRPr lang="zh-CN" altLang="en-US" sz="1400" dirty="0">
              <a:sym typeface="+mn-ea"/>
            </a:endParaRPr>
          </a:p>
          <a:p>
            <a:pPr algn="l" eaLnBrk="1" hangingPunct="1">
              <a:lnSpc>
                <a:spcPct val="120000"/>
              </a:lnSpc>
            </a:pPr>
            <a:r>
              <a:rPr lang="zh-CN" altLang="en-US" sz="1400" dirty="0">
                <a:sym typeface="+mn-ea"/>
              </a:rPr>
              <a:t> </a:t>
            </a:r>
            <a:r>
              <a:rPr lang="en-US" altLang="zh-CN" sz="1400" dirty="0">
                <a:sym typeface="+mn-ea"/>
              </a:rPr>
              <a:t>  </a:t>
            </a:r>
            <a:r>
              <a:rPr lang="zh-CN" altLang="en-US" sz="1400" dirty="0">
                <a:sym typeface="+mn-ea"/>
              </a:rPr>
              <a:t>避免因森林火灾所造成的自然和文化遗</a:t>
            </a:r>
            <a:r>
              <a:rPr lang="en-US" altLang="zh-CN" sz="1400" dirty="0">
                <a:sym typeface="+mn-ea"/>
              </a:rPr>
              <a:t>   </a:t>
            </a:r>
            <a:endParaRPr lang="en-US" altLang="zh-CN" sz="1400" dirty="0">
              <a:sym typeface="+mn-ea"/>
            </a:endParaRPr>
          </a:p>
          <a:p>
            <a:pPr algn="l" eaLnBrk="1" hangingPunct="1">
              <a:lnSpc>
                <a:spcPct val="120000"/>
              </a:lnSpc>
            </a:pPr>
            <a:r>
              <a:rPr lang="en-US" altLang="zh-CN" sz="1400" dirty="0">
                <a:sym typeface="+mn-ea"/>
              </a:rPr>
              <a:t>   </a:t>
            </a:r>
            <a:r>
              <a:rPr lang="zh-CN" altLang="en-US" sz="1400" dirty="0">
                <a:sym typeface="+mn-ea"/>
              </a:rPr>
              <a:t>产的毁灭性打击</a:t>
            </a:r>
            <a:endParaRPr kumimoji="0" lang="zh-CN" altLang="en-US" sz="1400" b="0" i="0" u="none" strike="noStrike" kern="1200" cap="none" spc="0" normalizeH="0" baseline="0" noProof="0" dirty="0">
              <a:ln>
                <a:noFill/>
              </a:ln>
              <a:solidFill>
                <a:schemeClr val="bg2">
                  <a:lumMod val="25000"/>
                </a:schemeClr>
              </a:solidFill>
              <a:effectLst/>
              <a:uLnTx/>
              <a:uFillTx/>
              <a:cs typeface="+mn-ea"/>
              <a:sym typeface="+mn-lt"/>
            </a:endParaRPr>
          </a:p>
        </p:txBody>
      </p:sp>
      <p:pic>
        <p:nvPicPr>
          <p:cNvPr id="102" name="图片 101"/>
          <p:cNvPicPr/>
          <p:nvPr/>
        </p:nvPicPr>
        <p:blipFill>
          <a:blip r:embed="rId3" cstate="print">
            <a:lum bright="100000"/>
          </a:blip>
          <a:stretch>
            <a:fillRect/>
          </a:stretch>
        </p:blipFill>
        <p:spPr>
          <a:xfrm>
            <a:off x="7060565" y="4171315"/>
            <a:ext cx="939165" cy="939165"/>
          </a:xfrm>
          <a:prstGeom prst="rect">
            <a:avLst/>
          </a:prstGeom>
          <a:noFill/>
          <a:ln w="9525">
            <a:noFill/>
          </a:ln>
        </p:spPr>
      </p:pic>
      <p:sp>
        <p:nvSpPr>
          <p:cNvPr id="43" name="文本框 42"/>
          <p:cNvSpPr txBox="1"/>
          <p:nvPr/>
        </p:nvSpPr>
        <p:spPr>
          <a:xfrm>
            <a:off x="1852295" y="1623695"/>
            <a:ext cx="4815840" cy="995045"/>
          </a:xfrm>
          <a:prstGeom prst="rect">
            <a:avLst/>
          </a:prstGeom>
          <a:noFill/>
        </p:spPr>
        <p:txBody>
          <a:bodyPr wrap="square" rtlCol="0">
            <a:spAutoFit/>
          </a:bodyPr>
          <a:lstStyle/>
          <a:p>
            <a:pPr algn="l" eaLnBrk="1" hangingPunct="1">
              <a:lnSpc>
                <a:spcPct val="140000"/>
              </a:lnSpc>
            </a:pPr>
            <a:r>
              <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组长：</a:t>
            </a:r>
            <a:r>
              <a:rPr lang="zh-CN" altLang="en-US" sz="1400" b="1"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梁露匀</a:t>
            </a:r>
            <a:endPar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endParaRPr>
          </a:p>
          <a:p>
            <a:pPr algn="l" eaLnBrk="1" hangingPunct="1">
              <a:lnSpc>
                <a:spcPct val="140000"/>
              </a:lnSpc>
            </a:pPr>
            <a:r>
              <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负责项目总体策划、科技论文撰写、网页设计、项目汇总</a:t>
            </a:r>
            <a:r>
              <a:rPr lang="en-US" altLang="zh-CN"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ppt</a:t>
            </a:r>
            <a:r>
              <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制作</a:t>
            </a:r>
            <a:r>
              <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等</a:t>
            </a:r>
            <a:endPar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endParaRPr>
          </a:p>
        </p:txBody>
      </p:sp>
      <p:sp>
        <p:nvSpPr>
          <p:cNvPr id="6" name="文本框 5"/>
          <p:cNvSpPr txBox="1"/>
          <p:nvPr/>
        </p:nvSpPr>
        <p:spPr>
          <a:xfrm>
            <a:off x="1844675" y="3974465"/>
            <a:ext cx="4815840" cy="1598295"/>
          </a:xfrm>
          <a:prstGeom prst="rect">
            <a:avLst/>
          </a:prstGeom>
          <a:noFill/>
        </p:spPr>
        <p:txBody>
          <a:bodyPr wrap="square" rtlCol="0">
            <a:spAutoFit/>
          </a:bodyPr>
          <a:p>
            <a:pPr algn="l" eaLnBrk="1" hangingPunct="1">
              <a:lnSpc>
                <a:spcPct val="140000"/>
              </a:lnSpc>
            </a:pPr>
            <a:r>
              <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组员：</a:t>
            </a:r>
            <a:endPar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endParaRPr>
          </a:p>
          <a:p>
            <a:pPr algn="l" eaLnBrk="1" hangingPunct="1">
              <a:lnSpc>
                <a:spcPct val="140000"/>
              </a:lnSpc>
            </a:pPr>
            <a:r>
              <a:rPr lang="zh-CN" altLang="en-US" sz="1400" b="1"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王媛</a:t>
            </a:r>
            <a:r>
              <a:rPr lang="en-US" altLang="zh-CN"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 </a:t>
            </a:r>
            <a:r>
              <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负责数据处理及专题图制作分析</a:t>
            </a:r>
            <a:endPar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endParaRPr>
          </a:p>
          <a:p>
            <a:pPr algn="l" eaLnBrk="1" hangingPunct="1">
              <a:lnSpc>
                <a:spcPct val="140000"/>
              </a:lnSpc>
            </a:pPr>
            <a:r>
              <a:rPr lang="zh-CN" altLang="en-US" sz="1400" b="1"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路寓茗</a:t>
            </a:r>
            <a:r>
              <a:rPr lang="en-US" altLang="zh-CN" sz="1400" b="1"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 </a:t>
            </a:r>
            <a:r>
              <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负责网页制作、三维模型构建、项目展示</a:t>
            </a:r>
            <a:r>
              <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等</a:t>
            </a:r>
            <a:endPar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endParaRPr>
          </a:p>
          <a:p>
            <a:pPr algn="l" eaLnBrk="1" hangingPunct="1">
              <a:lnSpc>
                <a:spcPct val="140000"/>
              </a:lnSpc>
            </a:pPr>
            <a:r>
              <a:rPr lang="zh-CN" altLang="en-US" sz="1400" b="1"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熊舒尘</a:t>
            </a:r>
            <a:r>
              <a:rPr lang="en-US" altLang="zh-CN" sz="1400" b="1"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 </a:t>
            </a:r>
            <a:r>
              <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主要负责山火蔓延模型</a:t>
            </a:r>
            <a:r>
              <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构建</a:t>
            </a:r>
            <a:endPar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endParaRPr>
          </a:p>
          <a:p>
            <a:pPr algn="l" eaLnBrk="1" hangingPunct="1">
              <a:lnSpc>
                <a:spcPct val="140000"/>
              </a:lnSpc>
            </a:pPr>
            <a:r>
              <a:rPr lang="zh-CN" altLang="en-US" sz="1400" b="1"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许红圳</a:t>
            </a:r>
            <a:r>
              <a:rPr lang="en-US" altLang="zh-CN" sz="1400" b="1"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 </a:t>
            </a:r>
            <a:r>
              <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参与网页开发及</a:t>
            </a:r>
            <a:r>
              <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最终美化</a:t>
            </a:r>
            <a:endPar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endParaRPr>
          </a:p>
        </p:txBody>
      </p:sp>
      <p:sp>
        <p:nvSpPr>
          <p:cNvPr id="14" name="文本框 13"/>
          <p:cNvSpPr txBox="1"/>
          <p:nvPr/>
        </p:nvSpPr>
        <p:spPr>
          <a:xfrm>
            <a:off x="1852295" y="2930525"/>
            <a:ext cx="3446780" cy="694055"/>
          </a:xfrm>
          <a:prstGeom prst="rect">
            <a:avLst/>
          </a:prstGeom>
          <a:noFill/>
        </p:spPr>
        <p:txBody>
          <a:bodyPr wrap="square" rtlCol="0">
            <a:spAutoFit/>
          </a:bodyPr>
          <a:p>
            <a:pPr algn="l" eaLnBrk="1" hangingPunct="1">
              <a:lnSpc>
                <a:spcPct val="140000"/>
              </a:lnSpc>
            </a:pPr>
            <a:r>
              <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副组长：</a:t>
            </a:r>
            <a:r>
              <a:rPr lang="zh-CN" altLang="en-US" sz="1400" b="1"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张子禄</a:t>
            </a:r>
            <a:endPar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endParaRPr>
          </a:p>
          <a:p>
            <a:pPr algn="l" eaLnBrk="1" hangingPunct="1">
              <a:lnSpc>
                <a:spcPct val="140000"/>
              </a:lnSpc>
            </a:pPr>
            <a:r>
              <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负责影像处理、专题图制作与</a:t>
            </a:r>
            <a:r>
              <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成果分析</a:t>
            </a:r>
            <a:r>
              <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等</a:t>
            </a:r>
            <a:endParaRPr lang="zh-CN" altLang="en-US" sz="14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endParaRPr>
          </a:p>
        </p:txBody>
      </p:sp>
      <p:pic>
        <p:nvPicPr>
          <p:cNvPr id="16" name="图片 15" descr="32313539393637373b32313539393636343bbba2c6a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4780" y="1623695"/>
            <a:ext cx="429895" cy="429895"/>
          </a:xfrm>
          <a:prstGeom prst="rect">
            <a:avLst/>
          </a:prstGeom>
        </p:spPr>
      </p:pic>
      <p:pic>
        <p:nvPicPr>
          <p:cNvPr id="17" name="图片 16" descr="32313539393637373b32313539393636343bbba2c6a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2400" y="3007995"/>
            <a:ext cx="429895" cy="429895"/>
          </a:xfrm>
          <a:prstGeom prst="rect">
            <a:avLst/>
          </a:prstGeom>
        </p:spPr>
      </p:pic>
      <p:pic>
        <p:nvPicPr>
          <p:cNvPr id="18" name="图片 17" descr="32313539393637373b32313539393636343bbba2c6a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2400" y="3974465"/>
            <a:ext cx="429895" cy="429895"/>
          </a:xfrm>
          <a:prstGeom prst="rect">
            <a:avLst/>
          </a:prstGeom>
        </p:spPr>
      </p:pic>
    </p:spTree>
  </p:cSld>
  <p:clrMapOvr>
    <a:masterClrMapping/>
  </p:clrMapOvr>
  <p:transition advTm="2000">
    <p:wedg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21"/>
          <p:cNvSpPr/>
          <p:nvPr/>
        </p:nvSpPr>
        <p:spPr>
          <a:xfrm>
            <a:off x="1559560" y="1908810"/>
            <a:ext cx="4382770" cy="3505200"/>
          </a:xfrm>
          <a:prstGeom prst="roundRect">
            <a:avLst>
              <a:gd name="adj" fmla="val 1590"/>
            </a:avLst>
          </a:prstGeom>
          <a:noFill/>
          <a:ln w="15875">
            <a:solidFill>
              <a:srgbClr val="1B5D2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圆角矩形 2"/>
          <p:cNvSpPr/>
          <p:nvPr/>
        </p:nvSpPr>
        <p:spPr>
          <a:xfrm>
            <a:off x="1204595" y="2111375"/>
            <a:ext cx="2614295" cy="607695"/>
          </a:xfrm>
          <a:prstGeom prst="roundRect">
            <a:avLst/>
          </a:prstGeom>
          <a:solidFill>
            <a:srgbClr val="1B5D2E"/>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31" name="文本框"/>
          <p:cNvSpPr>
            <a:spLocks noChangeArrowheads="1"/>
          </p:cNvSpPr>
          <p:nvPr>
            <p:custDataLst>
              <p:tags r:id="rId1"/>
            </p:custDataLst>
          </p:nvPr>
        </p:nvSpPr>
        <p:spPr bwMode="auto">
          <a:xfrm>
            <a:off x="974342" y="2222936"/>
            <a:ext cx="2864969"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dirty="0">
                <a:solidFill>
                  <a:schemeClr val="bg1"/>
                </a:solidFill>
                <a:latin typeface="汉仪君黑-45简" panose="020B0604020202020204" charset="-122"/>
                <a:ea typeface="汉仪君黑-45简" panose="020B0604020202020204" charset="-122"/>
                <a:cs typeface="汉仪君黑-45简" panose="020B0604020202020204" charset="-122"/>
                <a:sym typeface="+mn-lt"/>
              </a:rPr>
              <a:t>收获</a:t>
            </a:r>
            <a:r>
              <a:rPr lang="zh-CN" altLang="en-US" sz="2400" dirty="0">
                <a:solidFill>
                  <a:schemeClr val="bg1"/>
                </a:solidFill>
                <a:latin typeface="汉仪君黑-45简" panose="020B0604020202020204" charset="-122"/>
                <a:ea typeface="汉仪君黑-45简" panose="020B0604020202020204" charset="-122"/>
                <a:cs typeface="汉仪君黑-45简" panose="020B0604020202020204" charset="-122"/>
                <a:sym typeface="+mn-lt"/>
              </a:rPr>
              <a:t>感悟</a:t>
            </a:r>
            <a:endParaRPr lang="zh-CN" altLang="en-US" sz="2400" dirty="0">
              <a:solidFill>
                <a:schemeClr val="bg1"/>
              </a:solidFill>
              <a:latin typeface="汉仪君黑-45简" panose="020B0604020202020204" charset="-122"/>
              <a:ea typeface="汉仪君黑-45简" panose="020B0604020202020204" charset="-122"/>
              <a:cs typeface="汉仪君黑-45简" panose="020B0604020202020204" charset="-122"/>
              <a:sym typeface="+mn-lt"/>
            </a:endParaRPr>
          </a:p>
        </p:txBody>
      </p:sp>
      <p:sp>
        <p:nvSpPr>
          <p:cNvPr id="32" name="文本框"/>
          <p:cNvSpPr>
            <a:spLocks noChangeArrowheads="1"/>
          </p:cNvSpPr>
          <p:nvPr>
            <p:custDataLst>
              <p:tags r:id="rId2"/>
            </p:custDataLst>
          </p:nvPr>
        </p:nvSpPr>
        <p:spPr bwMode="auto">
          <a:xfrm>
            <a:off x="1955800" y="2829560"/>
            <a:ext cx="3274695" cy="64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400" dirty="0">
                <a:latin typeface="汉仪君黑-45简" panose="020B0604020202020204" charset="-122"/>
                <a:ea typeface="汉仪君黑-45简" panose="020B0604020202020204" charset="-122"/>
                <a:cs typeface="汉仪君黑-45简" panose="020B0604020202020204" charset="-122"/>
                <a:sym typeface="+mn-ea"/>
              </a:rPr>
              <a:t>认识到</a:t>
            </a:r>
            <a:r>
              <a:rPr lang="zh-CN" altLang="en-US" sz="1400" dirty="0">
                <a:latin typeface="汉仪君黑-45简" panose="020B0604020202020204" charset="-122"/>
                <a:ea typeface="汉仪君黑-45简" panose="020B0604020202020204" charset="-122"/>
                <a:cs typeface="汉仪君黑-45简" panose="020B0604020202020204" charset="-122"/>
                <a:sym typeface="+mn-ea"/>
              </a:rPr>
              <a:t>了专业技术知识、思维方式上的不足和局限性</a:t>
            </a:r>
            <a:endParaRPr lang="zh-CN" altLang="en-US" sz="1400" dirty="0">
              <a:latin typeface="汉仪君黑-45简" panose="020B0604020202020204" charset="-122"/>
              <a:ea typeface="汉仪君黑-45简" panose="020B0604020202020204" charset="-122"/>
              <a:cs typeface="汉仪君黑-45简" panose="020B0604020202020204" charset="-122"/>
              <a:sym typeface="+mn-ea"/>
            </a:endParaRPr>
          </a:p>
        </p:txBody>
      </p:sp>
      <p:sp>
        <p:nvSpPr>
          <p:cNvPr id="33" name="文本框"/>
          <p:cNvSpPr>
            <a:spLocks noChangeArrowheads="1"/>
          </p:cNvSpPr>
          <p:nvPr>
            <p:custDataLst>
              <p:tags r:id="rId3"/>
            </p:custDataLst>
          </p:nvPr>
        </p:nvSpPr>
        <p:spPr bwMode="auto">
          <a:xfrm>
            <a:off x="1955800" y="3705860"/>
            <a:ext cx="3274695" cy="64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400" dirty="0">
                <a:latin typeface="汉仪君黑-45简" panose="020B0604020202020204" charset="-122"/>
                <a:ea typeface="汉仪君黑-45简" panose="020B0604020202020204" charset="-122"/>
                <a:cs typeface="汉仪君黑-45简" panose="020B0604020202020204" charset="-122"/>
                <a:sym typeface="+mn-ea"/>
              </a:rPr>
              <a:t>视野得以拓展，获得了一些新知识与新思路、新境界</a:t>
            </a:r>
            <a:endParaRPr lang="zh-CN" altLang="en-US" sz="1400" dirty="0">
              <a:latin typeface="汉仪君黑-45简" panose="020B0604020202020204" charset="-122"/>
              <a:ea typeface="汉仪君黑-45简" panose="020B0604020202020204" charset="-122"/>
              <a:cs typeface="汉仪君黑-45简" panose="020B0604020202020204" charset="-122"/>
              <a:sym typeface="+mn-ea"/>
            </a:endParaRPr>
          </a:p>
        </p:txBody>
      </p:sp>
      <p:sp>
        <p:nvSpPr>
          <p:cNvPr id="34" name="文本框"/>
          <p:cNvSpPr>
            <a:spLocks noChangeArrowheads="1"/>
          </p:cNvSpPr>
          <p:nvPr>
            <p:custDataLst>
              <p:tags r:id="rId4"/>
            </p:custDataLst>
          </p:nvPr>
        </p:nvSpPr>
        <p:spPr bwMode="auto">
          <a:xfrm>
            <a:off x="1955800" y="4582160"/>
            <a:ext cx="3274695" cy="64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400" dirty="0">
                <a:latin typeface="汉仪君黑-45简" panose="020B0604020202020204" charset="-122"/>
                <a:ea typeface="汉仪君黑-45简" panose="020B0604020202020204" charset="-122"/>
                <a:cs typeface="汉仪君黑-45简" panose="020B0604020202020204" charset="-122"/>
                <a:sym typeface="+mn-ea"/>
              </a:rPr>
              <a:t>提升了个人专业能力，锻炼了解决实际问题的</a:t>
            </a:r>
            <a:r>
              <a:rPr lang="zh-CN" altLang="en-US" sz="1400" dirty="0">
                <a:latin typeface="汉仪君黑-45简" panose="020B0604020202020204" charset="-122"/>
                <a:ea typeface="汉仪君黑-45简" panose="020B0604020202020204" charset="-122"/>
                <a:cs typeface="汉仪君黑-45简" panose="020B0604020202020204" charset="-122"/>
                <a:sym typeface="+mn-ea"/>
              </a:rPr>
              <a:t>能力</a:t>
            </a:r>
            <a:endParaRPr lang="zh-CN" altLang="en-US" sz="1400" dirty="0">
              <a:latin typeface="汉仪君黑-45简" panose="020B0604020202020204" charset="-122"/>
              <a:ea typeface="汉仪君黑-45简" panose="020B0604020202020204" charset="-122"/>
              <a:cs typeface="汉仪君黑-45简" panose="020B0604020202020204" charset="-122"/>
              <a:sym typeface="+mn-ea"/>
            </a:endParaRPr>
          </a:p>
        </p:txBody>
      </p:sp>
      <p:sp>
        <p:nvSpPr>
          <p:cNvPr id="17" name="椭圆 16"/>
          <p:cNvSpPr/>
          <p:nvPr/>
        </p:nvSpPr>
        <p:spPr>
          <a:xfrm>
            <a:off x="1388745" y="2959100"/>
            <a:ext cx="331788" cy="331788"/>
          </a:xfrm>
          <a:prstGeom prst="ellipse">
            <a:avLst/>
          </a:prstGeom>
          <a:solidFill>
            <a:srgbClr val="1B5D2E"/>
          </a:solidFill>
          <a:ln w="12700" cap="flat" cmpd="sng" algn="ctr">
            <a:solidFill>
              <a:srgbClr val="1B5D2E"/>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600" dirty="0">
                <a:latin typeface="+mj-ea"/>
                <a:ea typeface="+mj-ea"/>
                <a:cs typeface="汉仪君黑-45简" panose="020B0604020202020204" charset="-122"/>
              </a:rPr>
              <a:t>1</a:t>
            </a:r>
            <a:endParaRPr lang="zh-CN" altLang="en-US" sz="1600" dirty="0">
              <a:latin typeface="+mj-ea"/>
              <a:ea typeface="+mj-ea"/>
              <a:cs typeface="汉仪君黑-45简" panose="020B0604020202020204" charset="-122"/>
            </a:endParaRPr>
          </a:p>
        </p:txBody>
      </p:sp>
      <p:sp>
        <p:nvSpPr>
          <p:cNvPr id="36" name="椭圆 35"/>
          <p:cNvSpPr/>
          <p:nvPr/>
        </p:nvSpPr>
        <p:spPr>
          <a:xfrm>
            <a:off x="1388745" y="3898900"/>
            <a:ext cx="331788" cy="331788"/>
          </a:xfrm>
          <a:prstGeom prst="ellipse">
            <a:avLst/>
          </a:prstGeom>
          <a:solidFill>
            <a:srgbClr val="1B5D2E"/>
          </a:solidFill>
          <a:ln w="12700" cap="flat" cmpd="sng" algn="ctr">
            <a:solidFill>
              <a:srgbClr val="1B5D2E"/>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600" dirty="0">
                <a:latin typeface="+mj-ea"/>
                <a:ea typeface="+mj-ea"/>
                <a:cs typeface="汉仪君黑-45简" panose="020B0604020202020204" charset="-122"/>
              </a:rPr>
              <a:t>2</a:t>
            </a:r>
            <a:endParaRPr lang="zh-CN" altLang="en-US" sz="1600" dirty="0">
              <a:latin typeface="+mj-ea"/>
              <a:ea typeface="+mj-ea"/>
              <a:cs typeface="汉仪君黑-45简" panose="020B0604020202020204" charset="-122"/>
            </a:endParaRPr>
          </a:p>
        </p:txBody>
      </p:sp>
      <p:sp>
        <p:nvSpPr>
          <p:cNvPr id="37" name="椭圆 36"/>
          <p:cNvSpPr/>
          <p:nvPr/>
        </p:nvSpPr>
        <p:spPr>
          <a:xfrm>
            <a:off x="1388745" y="4800600"/>
            <a:ext cx="331788" cy="331788"/>
          </a:xfrm>
          <a:prstGeom prst="ellipse">
            <a:avLst/>
          </a:prstGeom>
          <a:solidFill>
            <a:srgbClr val="1B5D2E"/>
          </a:solidFill>
          <a:ln w="12700" cap="flat" cmpd="sng" algn="ctr">
            <a:solidFill>
              <a:srgbClr val="1B5D2E"/>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600" dirty="0">
                <a:latin typeface="+mj-ea"/>
                <a:ea typeface="+mj-ea"/>
                <a:cs typeface="汉仪君黑-45简" panose="020B0604020202020204" charset="-122"/>
              </a:rPr>
              <a:t>3</a:t>
            </a:r>
            <a:endParaRPr lang="zh-CN" altLang="en-US" sz="1600" dirty="0">
              <a:latin typeface="+mj-ea"/>
              <a:ea typeface="+mj-ea"/>
              <a:cs typeface="汉仪君黑-45简" panose="020B0604020202020204" charset="-122"/>
            </a:endParaRPr>
          </a:p>
        </p:txBody>
      </p:sp>
      <p:sp>
        <p:nvSpPr>
          <p:cNvPr id="4" name="矩形: 圆角 21"/>
          <p:cNvSpPr/>
          <p:nvPr/>
        </p:nvSpPr>
        <p:spPr>
          <a:xfrm>
            <a:off x="6372225" y="1908810"/>
            <a:ext cx="4382770" cy="3505200"/>
          </a:xfrm>
          <a:prstGeom prst="roundRect">
            <a:avLst>
              <a:gd name="adj" fmla="val 1590"/>
            </a:avLst>
          </a:prstGeom>
          <a:noFill/>
          <a:ln w="15875">
            <a:solidFill>
              <a:srgbClr val="1B5D2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圆角矩形 4"/>
          <p:cNvSpPr/>
          <p:nvPr/>
        </p:nvSpPr>
        <p:spPr>
          <a:xfrm>
            <a:off x="8428990" y="2111375"/>
            <a:ext cx="2614295" cy="607695"/>
          </a:xfrm>
          <a:prstGeom prst="roundRect">
            <a:avLst/>
          </a:prstGeom>
          <a:solidFill>
            <a:srgbClr val="1B5D2E"/>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6" name="文本框"/>
          <p:cNvSpPr>
            <a:spLocks noChangeArrowheads="1"/>
          </p:cNvSpPr>
          <p:nvPr>
            <p:custDataLst>
              <p:tags r:id="rId5"/>
            </p:custDataLst>
          </p:nvPr>
        </p:nvSpPr>
        <p:spPr bwMode="auto">
          <a:xfrm>
            <a:off x="8198737" y="2222936"/>
            <a:ext cx="2864969"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dirty="0">
                <a:solidFill>
                  <a:schemeClr val="bg1"/>
                </a:solidFill>
                <a:latin typeface="汉仪君黑-45简" panose="020B0604020202020204" charset="-122"/>
                <a:ea typeface="汉仪君黑-45简" panose="020B0604020202020204" charset="-122"/>
                <a:cs typeface="汉仪君黑-45简" panose="020B0604020202020204" charset="-122"/>
                <a:sym typeface="+mn-lt"/>
              </a:rPr>
              <a:t>感谢</a:t>
            </a:r>
            <a:endParaRPr lang="zh-CN" altLang="en-US" sz="2400" dirty="0">
              <a:solidFill>
                <a:schemeClr val="bg1"/>
              </a:solidFill>
              <a:latin typeface="汉仪君黑-45简" panose="020B0604020202020204" charset="-122"/>
              <a:ea typeface="汉仪君黑-45简" panose="020B0604020202020204" charset="-122"/>
              <a:cs typeface="汉仪君黑-45简" panose="020B0604020202020204" charset="-122"/>
              <a:sym typeface="+mn-lt"/>
            </a:endParaRPr>
          </a:p>
        </p:txBody>
      </p:sp>
      <p:sp>
        <p:nvSpPr>
          <p:cNvPr id="7" name="文本框"/>
          <p:cNvSpPr>
            <a:spLocks noChangeArrowheads="1"/>
          </p:cNvSpPr>
          <p:nvPr>
            <p:custDataLst>
              <p:tags r:id="rId6"/>
            </p:custDataLst>
          </p:nvPr>
        </p:nvSpPr>
        <p:spPr bwMode="auto">
          <a:xfrm>
            <a:off x="7028815" y="2991485"/>
            <a:ext cx="3234055" cy="32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50000"/>
              </a:lnSpc>
              <a:spcBef>
                <a:spcPts val="0"/>
              </a:spcBef>
              <a:spcAft>
                <a:spcPts val="0"/>
              </a:spcAft>
              <a:buClrTx/>
              <a:buSzTx/>
              <a:buFontTx/>
              <a:buNone/>
              <a:defRPr/>
            </a:pPr>
            <a:r>
              <a:rPr lang="zh-CN" altLang="en-US" sz="1400" dirty="0">
                <a:latin typeface="汉仪君黑-45简" panose="020B0604020202020204" charset="-122"/>
                <a:ea typeface="汉仪君黑-45简" panose="020B0604020202020204" charset="-122"/>
                <a:cs typeface="汉仪君黑-45简" panose="020B0604020202020204" charset="-122"/>
                <a:sym typeface="+mn-ea"/>
              </a:rPr>
              <a:t>老师的</a:t>
            </a:r>
            <a:r>
              <a:rPr lang="zh-CN" altLang="en-US" sz="1400" dirty="0">
                <a:latin typeface="汉仪君黑-45简" panose="020B0604020202020204" charset="-122"/>
                <a:ea typeface="汉仪君黑-45简" panose="020B0604020202020204" charset="-122"/>
                <a:cs typeface="汉仪君黑-45简" panose="020B0604020202020204" charset="-122"/>
                <a:sym typeface="+mn-ea"/>
              </a:rPr>
              <a:t>耐心指导</a:t>
            </a:r>
            <a:endParaRPr lang="zh-CN" altLang="en-US" sz="1400" dirty="0">
              <a:latin typeface="汉仪君黑-45简" panose="020B0604020202020204" charset="-122"/>
              <a:ea typeface="汉仪君黑-45简" panose="020B0604020202020204" charset="-122"/>
              <a:cs typeface="汉仪君黑-45简" panose="020B0604020202020204" charset="-122"/>
              <a:sym typeface="+mn-ea"/>
            </a:endParaRPr>
          </a:p>
        </p:txBody>
      </p:sp>
      <p:sp>
        <p:nvSpPr>
          <p:cNvPr id="8" name="文本框"/>
          <p:cNvSpPr>
            <a:spLocks noChangeArrowheads="1"/>
          </p:cNvSpPr>
          <p:nvPr>
            <p:custDataLst>
              <p:tags r:id="rId7"/>
            </p:custDataLst>
          </p:nvPr>
        </p:nvSpPr>
        <p:spPr bwMode="auto">
          <a:xfrm>
            <a:off x="7028815" y="3867785"/>
            <a:ext cx="3234055" cy="32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50000"/>
              </a:lnSpc>
              <a:spcBef>
                <a:spcPts val="0"/>
              </a:spcBef>
              <a:spcAft>
                <a:spcPts val="0"/>
              </a:spcAft>
              <a:buClrTx/>
              <a:buSzTx/>
              <a:buFontTx/>
              <a:buNone/>
              <a:defRPr/>
            </a:pPr>
            <a:r>
              <a:rPr lang="zh-CN" altLang="en-US" sz="1400" dirty="0">
                <a:solidFill>
                  <a:schemeClr val="tx1">
                    <a:lumMod val="85000"/>
                    <a:lumOff val="15000"/>
                  </a:schemeClr>
                </a:solidFill>
                <a:latin typeface="汉仪君黑-45简" panose="020B0604020202020204" charset="-122"/>
                <a:ea typeface="汉仪君黑-45简" panose="020B0604020202020204" charset="-122"/>
                <a:cs typeface="汉仪君黑-45简" panose="020B0604020202020204" charset="-122"/>
                <a:sym typeface="+mn-lt"/>
              </a:rPr>
              <a:t>小组成员</a:t>
            </a:r>
            <a:r>
              <a:rPr lang="zh-CN" altLang="en-US" sz="1400" dirty="0">
                <a:solidFill>
                  <a:schemeClr val="tx1">
                    <a:lumMod val="85000"/>
                    <a:lumOff val="15000"/>
                  </a:schemeClr>
                </a:solidFill>
                <a:latin typeface="汉仪君黑-45简" panose="020B0604020202020204" charset="-122"/>
                <a:ea typeface="汉仪君黑-45简" panose="020B0604020202020204" charset="-122"/>
                <a:cs typeface="汉仪君黑-45简" panose="020B0604020202020204" charset="-122"/>
                <a:sym typeface="+mn-lt"/>
              </a:rPr>
              <a:t>的各尽其职、互相帮助</a:t>
            </a:r>
            <a:endParaRPr lang="zh-CN" altLang="en-US" sz="1400" dirty="0">
              <a:solidFill>
                <a:schemeClr val="tx1">
                  <a:lumMod val="85000"/>
                  <a:lumOff val="15000"/>
                </a:schemeClr>
              </a:solidFill>
              <a:latin typeface="汉仪君黑-45简" panose="020B0604020202020204" charset="-122"/>
              <a:ea typeface="汉仪君黑-45简" panose="020B0604020202020204" charset="-122"/>
              <a:cs typeface="汉仪君黑-45简" panose="020B0604020202020204" charset="-122"/>
              <a:sym typeface="+mn-lt"/>
            </a:endParaRPr>
          </a:p>
        </p:txBody>
      </p:sp>
      <p:sp>
        <p:nvSpPr>
          <p:cNvPr id="9" name="文本框"/>
          <p:cNvSpPr>
            <a:spLocks noChangeArrowheads="1"/>
          </p:cNvSpPr>
          <p:nvPr>
            <p:custDataLst>
              <p:tags r:id="rId8"/>
            </p:custDataLst>
          </p:nvPr>
        </p:nvSpPr>
        <p:spPr bwMode="auto">
          <a:xfrm>
            <a:off x="7080250" y="4744085"/>
            <a:ext cx="3234055" cy="32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50000"/>
              </a:lnSpc>
              <a:spcBef>
                <a:spcPts val="0"/>
              </a:spcBef>
              <a:spcAft>
                <a:spcPts val="0"/>
              </a:spcAft>
              <a:buClrTx/>
              <a:buSzTx/>
              <a:buFontTx/>
              <a:buNone/>
              <a:defRPr/>
            </a:pPr>
            <a:r>
              <a:rPr lang="zh-CN" altLang="en-US" sz="1400" dirty="0">
                <a:latin typeface="汉仪君黑-45简" panose="020B0604020202020204" charset="-122"/>
                <a:ea typeface="汉仪君黑-45简" panose="020B0604020202020204" charset="-122"/>
                <a:cs typeface="汉仪君黑-45简" panose="020B0604020202020204" charset="-122"/>
                <a:sym typeface="+mn-ea"/>
              </a:rPr>
              <a:t>所引用文献的</a:t>
            </a:r>
            <a:r>
              <a:rPr lang="zh-CN" altLang="en-US" sz="1400" dirty="0">
                <a:latin typeface="汉仪君黑-45简" panose="020B0604020202020204" charset="-122"/>
                <a:ea typeface="汉仪君黑-45简" panose="020B0604020202020204" charset="-122"/>
                <a:cs typeface="汉仪君黑-45简" panose="020B0604020202020204" charset="-122"/>
                <a:sym typeface="+mn-ea"/>
              </a:rPr>
              <a:t>学者</a:t>
            </a:r>
            <a:endParaRPr lang="zh-CN" altLang="en-US" sz="1400" dirty="0">
              <a:latin typeface="汉仪君黑-45简" panose="020B0604020202020204" charset="-122"/>
              <a:ea typeface="汉仪君黑-45简" panose="020B0604020202020204" charset="-122"/>
              <a:cs typeface="汉仪君黑-45简" panose="020B0604020202020204" charset="-122"/>
              <a:sym typeface="+mn-ea"/>
            </a:endParaRPr>
          </a:p>
        </p:txBody>
      </p:sp>
      <p:sp>
        <p:nvSpPr>
          <p:cNvPr id="11" name="椭圆 10"/>
          <p:cNvSpPr/>
          <p:nvPr/>
        </p:nvSpPr>
        <p:spPr>
          <a:xfrm>
            <a:off x="10551795" y="2959100"/>
            <a:ext cx="331788" cy="331788"/>
          </a:xfrm>
          <a:prstGeom prst="ellipse">
            <a:avLst/>
          </a:prstGeom>
          <a:solidFill>
            <a:srgbClr val="1B5D2E"/>
          </a:solidFill>
          <a:ln w="12700" cap="flat" cmpd="sng" algn="ctr">
            <a:solidFill>
              <a:srgbClr val="1B5D2E"/>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600" dirty="0">
                <a:latin typeface="+mj-ea"/>
                <a:ea typeface="+mj-ea"/>
                <a:cs typeface="汉仪君黑-45简" panose="020B0604020202020204" charset="-122"/>
              </a:rPr>
              <a:t>4</a:t>
            </a:r>
            <a:endParaRPr lang="zh-CN" altLang="en-US" sz="1600" dirty="0">
              <a:latin typeface="+mj-ea"/>
              <a:ea typeface="+mj-ea"/>
              <a:cs typeface="汉仪君黑-45简" panose="020B0604020202020204" charset="-122"/>
            </a:endParaRPr>
          </a:p>
        </p:txBody>
      </p:sp>
      <p:sp>
        <p:nvSpPr>
          <p:cNvPr id="12" name="椭圆 11"/>
          <p:cNvSpPr/>
          <p:nvPr/>
        </p:nvSpPr>
        <p:spPr>
          <a:xfrm>
            <a:off x="10551795" y="3898900"/>
            <a:ext cx="331788" cy="331788"/>
          </a:xfrm>
          <a:prstGeom prst="ellipse">
            <a:avLst/>
          </a:prstGeom>
          <a:solidFill>
            <a:srgbClr val="1B5D2E"/>
          </a:solidFill>
          <a:ln w="12700" cap="flat" cmpd="sng" algn="ctr">
            <a:solidFill>
              <a:srgbClr val="1B5D2E"/>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600" dirty="0">
                <a:latin typeface="+mj-ea"/>
                <a:ea typeface="+mj-ea"/>
                <a:cs typeface="汉仪君黑-45简" panose="020B0604020202020204" charset="-122"/>
              </a:rPr>
              <a:t>5</a:t>
            </a:r>
            <a:endParaRPr lang="zh-CN" altLang="en-US" sz="1600" dirty="0">
              <a:latin typeface="+mj-ea"/>
              <a:ea typeface="+mj-ea"/>
              <a:cs typeface="汉仪君黑-45简" panose="020B0604020202020204" charset="-122"/>
            </a:endParaRPr>
          </a:p>
        </p:txBody>
      </p:sp>
      <p:sp>
        <p:nvSpPr>
          <p:cNvPr id="13" name="椭圆 12"/>
          <p:cNvSpPr/>
          <p:nvPr/>
        </p:nvSpPr>
        <p:spPr>
          <a:xfrm>
            <a:off x="10551795" y="4800600"/>
            <a:ext cx="331788" cy="331788"/>
          </a:xfrm>
          <a:prstGeom prst="ellipse">
            <a:avLst/>
          </a:prstGeom>
          <a:solidFill>
            <a:srgbClr val="1B5D2E"/>
          </a:solidFill>
          <a:ln w="12700" cap="flat" cmpd="sng" algn="ctr">
            <a:solidFill>
              <a:srgbClr val="1B5D2E"/>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600" dirty="0">
                <a:latin typeface="+mj-ea"/>
                <a:ea typeface="+mj-ea"/>
                <a:cs typeface="汉仪君黑-45简" panose="020B0604020202020204" charset="-122"/>
              </a:rPr>
              <a:t>6</a:t>
            </a:r>
            <a:endParaRPr lang="zh-CN" altLang="en-US" sz="1600" dirty="0">
              <a:latin typeface="+mj-ea"/>
              <a:ea typeface="+mj-ea"/>
              <a:cs typeface="汉仪君黑-45简" panose="020B0604020202020204" charset="-122"/>
            </a:endParaRPr>
          </a:p>
        </p:txBody>
      </p:sp>
      <p:sp>
        <p:nvSpPr>
          <p:cNvPr id="1190" name="椭圆 1189"/>
          <p:cNvSpPr/>
          <p:nvPr/>
        </p:nvSpPr>
        <p:spPr>
          <a:xfrm>
            <a:off x="5557520" y="3048000"/>
            <a:ext cx="1399674" cy="1400175"/>
          </a:xfrm>
          <a:prstGeom prst="ellipse">
            <a:avLst/>
          </a:prstGeom>
          <a:solidFill>
            <a:srgbClr val="1B5D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endParaRPr>
          </a:p>
        </p:txBody>
      </p:sp>
      <p:pic>
        <p:nvPicPr>
          <p:cNvPr id="104" name="图片 103"/>
          <p:cNvPicPr/>
          <p:nvPr/>
        </p:nvPicPr>
        <p:blipFill>
          <a:blip r:embed="rId9" cstate="print">
            <a:lum bright="100000"/>
          </a:blip>
          <a:stretch>
            <a:fillRect/>
          </a:stretch>
        </p:blipFill>
        <p:spPr>
          <a:xfrm>
            <a:off x="5763513" y="3204770"/>
            <a:ext cx="912363" cy="912189"/>
          </a:xfrm>
          <a:prstGeom prst="rect">
            <a:avLst/>
          </a:prstGeom>
          <a:noFill/>
          <a:ln w="9525">
            <a:noFill/>
          </a:ln>
        </p:spPr>
      </p:pic>
      <p:sp>
        <p:nvSpPr>
          <p:cNvPr id="15" name="TextBox 7"/>
          <p:cNvSpPr txBox="1"/>
          <p:nvPr/>
        </p:nvSpPr>
        <p:spPr>
          <a:xfrm>
            <a:off x="906780" y="440055"/>
            <a:ext cx="1577975" cy="460375"/>
          </a:xfrm>
          <a:prstGeom prst="rect">
            <a:avLst/>
          </a:prstGeom>
          <a:noFill/>
        </p:spPr>
        <p:txBody>
          <a:bodyPr wrap="square" rtlCol="0">
            <a:spAutoFit/>
          </a:bodyPr>
          <a:lstStyle/>
          <a:p>
            <a:pPr marR="0" indent="0" algn="dist" defTabSz="914400" fontAlgn="auto">
              <a:lnSpc>
                <a:spcPct val="100000"/>
              </a:lnSpc>
              <a:spcBef>
                <a:spcPts val="0"/>
              </a:spcBef>
              <a:spcAft>
                <a:spcPts val="0"/>
              </a:spcAft>
              <a:buClrTx/>
              <a:buSzTx/>
              <a:buFontTx/>
              <a:buNone/>
              <a:defRPr/>
            </a:pPr>
            <a:r>
              <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rPr>
              <a:t>收获</a:t>
            </a:r>
            <a:r>
              <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rPr>
              <a:t>感悟</a:t>
            </a:r>
            <a:endPar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endParaRPr>
          </a:p>
        </p:txBody>
      </p:sp>
      <p:sp>
        <p:nvSpPr>
          <p:cNvPr id="16" name="椭圆 15"/>
          <p:cNvSpPr/>
          <p:nvPr/>
        </p:nvSpPr>
        <p:spPr>
          <a:xfrm>
            <a:off x="400050" y="393700"/>
            <a:ext cx="506730" cy="506730"/>
          </a:xfrm>
          <a:prstGeom prst="ellipse">
            <a:avLst/>
          </a:prstGeom>
          <a:solidFill>
            <a:srgbClr val="1B5D2E"/>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pic>
        <p:nvPicPr>
          <p:cNvPr id="18" name="图片 17"/>
          <p:cNvPicPr/>
          <p:nvPr/>
        </p:nvPicPr>
        <p:blipFill>
          <a:blip r:embed="rId10" cstate="print">
            <a:lum bright="100000"/>
          </a:blip>
          <a:stretch>
            <a:fillRect/>
          </a:stretch>
        </p:blipFill>
        <p:spPr>
          <a:xfrm>
            <a:off x="410210" y="325755"/>
            <a:ext cx="495300" cy="4953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300" advTm="5000">
        <p14:pan dir="u"/>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animEffect transition="in" filter="fade">
                                      <p:cBhvr>
                                        <p:cTn id="21" dur="500"/>
                                        <p:tgtEl>
                                          <p:spTgt spid="3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Effect transition="in" filter="fade">
                                      <p:cBhvr>
                                        <p:cTn id="45" dur="500"/>
                                        <p:tgtEl>
                                          <p:spTgt spid="37"/>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Effect transition="in" filter="fade">
                                      <p:cBhvr>
                                        <p:cTn id="57" dur="500"/>
                                        <p:tgtEl>
                                          <p:spTgt spid="7"/>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p:cTn id="73" dur="500" fill="hold"/>
                                        <p:tgtEl>
                                          <p:spTgt spid="11"/>
                                        </p:tgtEl>
                                        <p:attrNameLst>
                                          <p:attrName>ppt_w</p:attrName>
                                        </p:attrNameLst>
                                      </p:cBhvr>
                                      <p:tavLst>
                                        <p:tav tm="0">
                                          <p:val>
                                            <p:fltVal val="0"/>
                                          </p:val>
                                        </p:tav>
                                        <p:tav tm="100000">
                                          <p:val>
                                            <p:strVal val="#ppt_w"/>
                                          </p:val>
                                        </p:tav>
                                      </p:tavLst>
                                    </p:anim>
                                    <p:anim calcmode="lin" valueType="num">
                                      <p:cBhvr>
                                        <p:cTn id="74" dur="500" fill="hold"/>
                                        <p:tgtEl>
                                          <p:spTgt spid="11"/>
                                        </p:tgtEl>
                                        <p:attrNameLst>
                                          <p:attrName>ppt_h</p:attrName>
                                        </p:attrNameLst>
                                      </p:cBhvr>
                                      <p:tavLst>
                                        <p:tav tm="0">
                                          <p:val>
                                            <p:fltVal val="0"/>
                                          </p:val>
                                        </p:tav>
                                        <p:tav tm="100000">
                                          <p:val>
                                            <p:strVal val="#ppt_h"/>
                                          </p:val>
                                        </p:tav>
                                      </p:tavLst>
                                    </p:anim>
                                    <p:animEffect transition="in" filter="fade">
                                      <p:cBhvr>
                                        <p:cTn id="75" dur="500"/>
                                        <p:tgtEl>
                                          <p:spTgt spid="11"/>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500" fill="hold"/>
                                        <p:tgtEl>
                                          <p:spTgt spid="12"/>
                                        </p:tgtEl>
                                        <p:attrNameLst>
                                          <p:attrName>ppt_w</p:attrName>
                                        </p:attrNameLst>
                                      </p:cBhvr>
                                      <p:tavLst>
                                        <p:tav tm="0">
                                          <p:val>
                                            <p:fltVal val="0"/>
                                          </p:val>
                                        </p:tav>
                                        <p:tav tm="100000">
                                          <p:val>
                                            <p:strVal val="#ppt_w"/>
                                          </p:val>
                                        </p:tav>
                                      </p:tavLst>
                                    </p:anim>
                                    <p:anim calcmode="lin" valueType="num">
                                      <p:cBhvr>
                                        <p:cTn id="80" dur="500" fill="hold"/>
                                        <p:tgtEl>
                                          <p:spTgt spid="12"/>
                                        </p:tgtEl>
                                        <p:attrNameLst>
                                          <p:attrName>ppt_h</p:attrName>
                                        </p:attrNameLst>
                                      </p:cBhvr>
                                      <p:tavLst>
                                        <p:tav tm="0">
                                          <p:val>
                                            <p:fltVal val="0"/>
                                          </p:val>
                                        </p:tav>
                                        <p:tav tm="100000">
                                          <p:val>
                                            <p:strVal val="#ppt_h"/>
                                          </p:val>
                                        </p:tav>
                                      </p:tavLst>
                                    </p:anim>
                                    <p:animEffect transition="in" filter="fade">
                                      <p:cBhvr>
                                        <p:cTn id="81" dur="500"/>
                                        <p:tgtEl>
                                          <p:spTgt spid="12"/>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p:cTn id="85" dur="500" fill="hold"/>
                                        <p:tgtEl>
                                          <p:spTgt spid="13"/>
                                        </p:tgtEl>
                                        <p:attrNameLst>
                                          <p:attrName>ppt_w</p:attrName>
                                        </p:attrNameLst>
                                      </p:cBhvr>
                                      <p:tavLst>
                                        <p:tav tm="0">
                                          <p:val>
                                            <p:fltVal val="0"/>
                                          </p:val>
                                        </p:tav>
                                        <p:tav tm="100000">
                                          <p:val>
                                            <p:strVal val="#ppt_w"/>
                                          </p:val>
                                        </p:tav>
                                      </p:tavLst>
                                    </p:anim>
                                    <p:anim calcmode="lin" valueType="num">
                                      <p:cBhvr>
                                        <p:cTn id="86" dur="500" fill="hold"/>
                                        <p:tgtEl>
                                          <p:spTgt spid="13"/>
                                        </p:tgtEl>
                                        <p:attrNameLst>
                                          <p:attrName>ppt_h</p:attrName>
                                        </p:attrNameLst>
                                      </p:cBhvr>
                                      <p:tavLst>
                                        <p:tav tm="0">
                                          <p:val>
                                            <p:fltVal val="0"/>
                                          </p:val>
                                        </p:tav>
                                        <p:tav tm="100000">
                                          <p:val>
                                            <p:strVal val="#ppt_h"/>
                                          </p:val>
                                        </p:tav>
                                      </p:tavLst>
                                    </p:anim>
                                    <p:animEffect transition="in" filter="fade">
                                      <p:cBhvr>
                                        <p:cTn id="8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17" grpId="0" bldLvl="0" animBg="1"/>
      <p:bldP spid="36" grpId="0" bldLvl="0" animBg="1"/>
      <p:bldP spid="37" grpId="0" bldLvl="0" animBg="1"/>
      <p:bldP spid="6" grpId="0"/>
      <p:bldP spid="7" grpId="0"/>
      <p:bldP spid="8" grpId="0"/>
      <p:bldP spid="9" grpId="0"/>
      <p:bldP spid="11" grpId="0" bldLvl="0" animBg="1"/>
      <p:bldP spid="12" grpId="0" bldLvl="0" animBg="1"/>
      <p:bldP spid="1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916680" y="2465070"/>
            <a:ext cx="4385310" cy="768350"/>
          </a:xfrm>
          <a:prstGeom prst="rect">
            <a:avLst/>
          </a:prstGeom>
          <a:noFill/>
        </p:spPr>
        <p:txBody>
          <a:bodyPr wrap="square" rtlCol="0">
            <a:spAutoFit/>
          </a:bodyPr>
          <a:lstStyle/>
          <a:p>
            <a:pPr algn="dist" defTabSz="457200">
              <a:defRPr/>
            </a:pPr>
            <a:r>
              <a:rPr lang="zh-CN" altLang="en-US" sz="4400" kern="0" dirty="0">
                <a:solidFill>
                  <a:schemeClr val="tx1">
                    <a:lumMod val="75000"/>
                    <a:lumOff val="25000"/>
                  </a:schemeClr>
                </a:solidFill>
                <a:latin typeface="汉仪君黑-45简" panose="020B0604020202020204" charset="-122"/>
                <a:ea typeface="汉仪君黑-45简" panose="020B0604020202020204" charset="-122"/>
                <a:cs typeface="+mn-ea"/>
                <a:sym typeface="+mn-lt"/>
              </a:rPr>
              <a:t>谢谢观看</a:t>
            </a:r>
            <a:endParaRPr lang="zh-CN" altLang="en-US" sz="4400" kern="0" dirty="0">
              <a:solidFill>
                <a:schemeClr val="tx1">
                  <a:lumMod val="75000"/>
                  <a:lumOff val="25000"/>
                </a:schemeClr>
              </a:solidFill>
              <a:latin typeface="汉仪君黑-45简" panose="020B0604020202020204" charset="-122"/>
              <a:ea typeface="汉仪君黑-45简" panose="020B0604020202020204" charset="-122"/>
              <a:cs typeface="+mn-ea"/>
              <a:sym typeface="+mn-lt"/>
            </a:endParaRPr>
          </a:p>
        </p:txBody>
      </p:sp>
      <p:sp>
        <p:nvSpPr>
          <p:cNvPr id="68" name="TextBox 67"/>
          <p:cNvSpPr txBox="1"/>
          <p:nvPr/>
        </p:nvSpPr>
        <p:spPr>
          <a:xfrm>
            <a:off x="3201397" y="3266375"/>
            <a:ext cx="5948045" cy="347980"/>
          </a:xfrm>
          <a:prstGeom prst="rect">
            <a:avLst/>
          </a:prstGeom>
          <a:noFill/>
        </p:spPr>
        <p:txBody>
          <a:bodyPr wrap="square" lIns="91430" tIns="45715" rIns="91430" bIns="45715" rtlCol="0">
            <a:spAutoFit/>
          </a:bodyPr>
          <a:lstStyle/>
          <a:p>
            <a:pPr lvl="0" algn="ctr" hangingPunct="0">
              <a:lnSpc>
                <a:spcPct val="140000"/>
              </a:lnSpc>
              <a:defRPr/>
            </a:pPr>
            <a:r>
              <a:rPr lang="zh-CN" altLang="en-US" sz="12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rPr>
              <a:t>恳请批评指正</a:t>
            </a:r>
            <a:endParaRPr lang="zh-CN" altLang="en-US" sz="1200" kern="0" dirty="0">
              <a:solidFill>
                <a:prstClr val="black">
                  <a:lumMod val="65000"/>
                  <a:lumOff val="35000"/>
                </a:prstClr>
              </a:solidFill>
              <a:latin typeface="汉仪君黑-45简" panose="020B0604020202020204" charset="-122"/>
              <a:ea typeface="汉仪君黑-45简" panose="020B0604020202020204" charset="-122"/>
              <a:cs typeface="+mn-ea"/>
              <a:sym typeface="汉仪君黑-45简" panose="020B0604020202020204" charset="-122"/>
            </a:endParaRPr>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预防森林火灾 (1)"/>
          <p:cNvPicPr>
            <a:picLocks noChangeAspect="1"/>
          </p:cNvPicPr>
          <p:nvPr/>
        </p:nvPicPr>
        <p:blipFill>
          <a:blip r:embed="rId1" cstate="print"/>
          <a:stretch>
            <a:fillRect/>
          </a:stretch>
        </p:blipFill>
        <p:spPr>
          <a:xfrm>
            <a:off x="0" y="-1"/>
            <a:ext cx="12192000" cy="7559027"/>
          </a:xfrm>
          <a:prstGeom prst="rect">
            <a:avLst/>
          </a:prstGeom>
        </p:spPr>
      </p:pic>
      <p:sp>
        <p:nvSpPr>
          <p:cNvPr id="7" name="矩形 6"/>
          <p:cNvSpPr/>
          <p:nvPr/>
        </p:nvSpPr>
        <p:spPr>
          <a:xfrm>
            <a:off x="6795321" y="1416132"/>
            <a:ext cx="892160" cy="892159"/>
          </a:xfrm>
          <a:prstGeom prst="rect">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170" dirty="0">
                <a:solidFill>
                  <a:schemeClr val="bg1"/>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01</a:t>
            </a:r>
            <a:endParaRPr lang="en-US" altLang="zh-CN" sz="4170" dirty="0">
              <a:solidFill>
                <a:schemeClr val="bg1"/>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8" name="文本框"/>
          <p:cNvSpPr/>
          <p:nvPr/>
        </p:nvSpPr>
        <p:spPr>
          <a:xfrm>
            <a:off x="6831508" y="1511858"/>
            <a:ext cx="4629785" cy="69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4550" spc="600" noProof="0" dirty="0">
                <a:ln>
                  <a:noFill/>
                </a:ln>
                <a:solidFill>
                  <a:srgbClr val="1B5D2E"/>
                </a:solidFill>
                <a:effectLst/>
                <a:uLnTx/>
                <a:uFillTx/>
                <a:latin typeface="汉仪雅酷黑简" panose="00020600040101010101" charset="-122"/>
                <a:ea typeface="汉仪雅酷黑简" panose="00020600040101010101" charset="-122"/>
                <a:cs typeface="+mn-ea"/>
                <a:sym typeface="+mn-lt"/>
              </a:rPr>
              <a:t>引言</a:t>
            </a:r>
            <a:endParaRPr lang="zh-CN" altLang="en-US" sz="4550" spc="600" noProof="0" dirty="0">
              <a:ln>
                <a:noFill/>
              </a:ln>
              <a:solidFill>
                <a:srgbClr val="67AB9C"/>
              </a:solidFill>
              <a:effectLst/>
              <a:uLnTx/>
              <a:uFillTx/>
              <a:latin typeface="汉仪雅酷黑简" panose="00020600040101010101" charset="-122"/>
              <a:ea typeface="汉仪雅酷黑简" panose="00020600040101010101" charset="-122"/>
              <a:cs typeface="+mn-ea"/>
              <a:sym typeface="+mn-lt"/>
            </a:endParaRPr>
          </a:p>
        </p:txBody>
      </p:sp>
      <p:sp>
        <p:nvSpPr>
          <p:cNvPr id="2" name="文本框 1"/>
          <p:cNvSpPr txBox="1"/>
          <p:nvPr/>
        </p:nvSpPr>
        <p:spPr>
          <a:xfrm>
            <a:off x="6429078" y="3548643"/>
            <a:ext cx="5271393" cy="25533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66700" algn="just"/>
            <a:r>
              <a:rPr lang="en-US" altLang="zh-CN" sz="1600" dirty="0">
                <a:latin typeface="华文仿宋" panose="02010600040101010101" pitchFamily="2" charset="-122"/>
                <a:ea typeface="华文仿宋" panose="02010600040101010101" pitchFamily="2" charset="-122"/>
                <a:sym typeface="华文仿宋" panose="02010600040101010101" pitchFamily="2" charset="-122"/>
              </a:rPr>
              <a:t>   </a:t>
            </a:r>
            <a:r>
              <a:rPr lang="zh-CN" altLang="en-US" sz="1600" dirty="0">
                <a:latin typeface="华文仿宋" panose="02010600040101010101" pitchFamily="2" charset="-122"/>
                <a:ea typeface="华文仿宋" panose="02010600040101010101" pitchFamily="2" charset="-122"/>
                <a:sym typeface="华文仿宋" panose="02010600040101010101" pitchFamily="2" charset="-122"/>
              </a:rPr>
              <a:t>基于 </a:t>
            </a:r>
            <a:r>
              <a:rPr lang="en-US" altLang="zh-CN" sz="1600" b="1" dirty="0">
                <a:latin typeface="方正粗黑宋简体" panose="02000000000000000000" charset="-122"/>
                <a:ea typeface="方正粗黑宋简体" panose="02000000000000000000" charset="-122"/>
              </a:rPr>
              <a:t>GIS</a:t>
            </a:r>
            <a:r>
              <a:rPr lang="zh-CN" altLang="en-US" sz="1600" dirty="0">
                <a:latin typeface="华文仿宋" panose="02010600040101010101" pitchFamily="2" charset="-122"/>
                <a:ea typeface="华文仿宋" panose="02010600040101010101" pitchFamily="2" charset="-122"/>
                <a:sym typeface="华文仿宋" panose="02010600040101010101" pitchFamily="2" charset="-122"/>
              </a:rPr>
              <a:t>、</a:t>
            </a:r>
            <a:r>
              <a:rPr lang="zh-CN" altLang="en-US" sz="1600" b="1" dirty="0">
                <a:latin typeface="方正粗黑宋简体" panose="02000000000000000000" charset="-122"/>
                <a:ea typeface="方正粗黑宋简体" panose="02000000000000000000" charset="-122"/>
              </a:rPr>
              <a:t>遥感技术</a:t>
            </a:r>
            <a:r>
              <a:rPr lang="zh-CN" altLang="en-US" sz="1600" dirty="0">
                <a:latin typeface="华文仿宋" panose="02010600040101010101" pitchFamily="2" charset="-122"/>
                <a:ea typeface="华文仿宋" panose="02010600040101010101" pitchFamily="2" charset="-122"/>
                <a:sym typeface="华文仿宋" panose="02010600040101010101" pitchFamily="2" charset="-122"/>
              </a:rPr>
              <a:t>可开展森林火灾受害程度评价、着火点检测、森林大火燃烧动态监测、森林火险区划等方面的研究工作，为森林火灾扑救和预防提供参考。</a:t>
            </a:r>
            <a:endParaRPr lang="zh-CN" altLang="en-US" sz="1600" dirty="0">
              <a:latin typeface="华文仿宋" panose="02010600040101010101" pitchFamily="2" charset="-122"/>
              <a:ea typeface="华文仿宋" panose="02010600040101010101" pitchFamily="2" charset="-122"/>
              <a:sym typeface="华文仿宋" panose="02010600040101010101" pitchFamily="2" charset="-122"/>
            </a:endParaRPr>
          </a:p>
          <a:p>
            <a:pPr indent="266700" algn="just"/>
            <a:r>
              <a:rPr lang="zh-CN" altLang="en-US" sz="1600" dirty="0">
                <a:latin typeface="华文仿宋" panose="02010600040101010101" pitchFamily="2" charset="-122"/>
                <a:ea typeface="华文仿宋" panose="02010600040101010101" pitchFamily="2" charset="-122"/>
                <a:sym typeface="华文仿宋" panose="02010600040101010101" pitchFamily="2" charset="-122"/>
              </a:rPr>
              <a:t> </a:t>
            </a:r>
            <a:r>
              <a:rPr lang="en-US" altLang="zh-CN" sz="1600" dirty="0">
                <a:latin typeface="华文仿宋" panose="02010600040101010101" pitchFamily="2" charset="-122"/>
                <a:ea typeface="华文仿宋" panose="02010600040101010101" pitchFamily="2" charset="-122"/>
                <a:sym typeface="华文仿宋" panose="02010600040101010101" pitchFamily="2" charset="-122"/>
              </a:rPr>
              <a:t>  </a:t>
            </a:r>
            <a:r>
              <a:rPr lang="zh-CN" altLang="en-US" sz="1600" dirty="0">
                <a:latin typeface="华文仿宋" panose="02010600040101010101" pitchFamily="2" charset="-122"/>
                <a:ea typeface="华文仿宋" panose="02010600040101010101" pitchFamily="2" charset="-122"/>
                <a:sym typeface="华文仿宋" panose="02010600040101010101" pitchFamily="2" charset="-122"/>
              </a:rPr>
              <a:t>通过森林火灾管理不仅可以降低火灾风险，还可以在火灾发生时有效应对和处理，从而使火灾带来的损失降到最低，有效保护森林资源。</a:t>
            </a:r>
            <a:endParaRPr lang="zh-CN" altLang="en-US" sz="1600" dirty="0">
              <a:latin typeface="华文仿宋" panose="02010600040101010101" pitchFamily="2" charset="-122"/>
              <a:ea typeface="华文仿宋" panose="02010600040101010101" pitchFamily="2" charset="-122"/>
              <a:sym typeface="华文仿宋" panose="02010600040101010101" pitchFamily="2" charset="-122"/>
            </a:endParaRPr>
          </a:p>
          <a:p>
            <a:pPr indent="266700" algn="just"/>
            <a:r>
              <a:rPr lang="zh-CN" altLang="en-US" sz="1600" dirty="0">
                <a:latin typeface="华文仿宋" panose="02010600040101010101" pitchFamily="2" charset="-122"/>
                <a:ea typeface="华文仿宋" panose="02010600040101010101" pitchFamily="2" charset="-122"/>
                <a:sym typeface="华文仿宋" panose="02010600040101010101" pitchFamily="2" charset="-122"/>
              </a:rPr>
              <a:t> </a:t>
            </a:r>
            <a:r>
              <a:rPr lang="en-US" altLang="zh-CN" sz="1600" dirty="0">
                <a:latin typeface="华文仿宋" panose="02010600040101010101" pitchFamily="2" charset="-122"/>
                <a:ea typeface="华文仿宋" panose="02010600040101010101" pitchFamily="2" charset="-122"/>
                <a:sym typeface="华文仿宋" panose="02010600040101010101" pitchFamily="2" charset="-122"/>
              </a:rPr>
              <a:t>  </a:t>
            </a:r>
            <a:r>
              <a:rPr lang="zh-CN" altLang="en-US" sz="1600" dirty="0">
                <a:latin typeface="华文仿宋" panose="02010600040101010101" pitchFamily="2" charset="-122"/>
                <a:ea typeface="华文仿宋" panose="02010600040101010101" pitchFamily="2" charset="-122"/>
                <a:sym typeface="华文仿宋" panose="02010600040101010101" pitchFamily="2" charset="-122"/>
              </a:rPr>
              <a:t>研究的</a:t>
            </a:r>
            <a:r>
              <a:rPr lang="zh-CN" altLang="en-US" sz="1600" u="sng" dirty="0">
                <a:latin typeface="微软雅黑" panose="020B0503020204020204" pitchFamily="34" charset="-122"/>
                <a:ea typeface="微软雅黑" panose="020B0503020204020204" pitchFamily="34" charset="-122"/>
              </a:rPr>
              <a:t>基本目标</a:t>
            </a:r>
            <a:r>
              <a:rPr lang="zh-CN" altLang="en-US" sz="1600" dirty="0">
                <a:latin typeface="华文仿宋" panose="02010600040101010101" pitchFamily="2" charset="-122"/>
                <a:ea typeface="华文仿宋" panose="02010600040101010101" pitchFamily="2" charset="-122"/>
                <a:sym typeface="华文仿宋" panose="02010600040101010101" pitchFamily="2" charset="-122"/>
              </a:rPr>
              <a:t>是通过 </a:t>
            </a:r>
            <a:r>
              <a:rPr lang="en-US" altLang="zh-CN" sz="1600" dirty="0">
                <a:latin typeface="华文仿宋" panose="02010600040101010101" pitchFamily="2" charset="-122"/>
                <a:ea typeface="华文仿宋" panose="02010600040101010101" pitchFamily="2" charset="-122"/>
                <a:sym typeface="华文仿宋" panose="02010600040101010101" pitchFamily="2" charset="-122"/>
              </a:rPr>
              <a:t>3S </a:t>
            </a:r>
            <a:r>
              <a:rPr lang="zh-CN" altLang="en-US" sz="1600" dirty="0">
                <a:latin typeface="华文仿宋" panose="02010600040101010101" pitchFamily="2" charset="-122"/>
                <a:ea typeface="华文仿宋" panose="02010600040101010101" pitchFamily="2" charset="-122"/>
                <a:sym typeface="华文仿宋" panose="02010600040101010101" pitchFamily="2" charset="-122"/>
              </a:rPr>
              <a:t>技术对上方山森林火灾进行预测、评估与预警，对上方山林火的控制避险方面提出科学建议，并对山火爆发情况进行</a:t>
            </a:r>
            <a:r>
              <a:rPr lang="zh-CN" altLang="en-US" sz="1600" b="1" dirty="0">
                <a:latin typeface="华文仿宋" panose="02010600040101010101" pitchFamily="2" charset="-122"/>
                <a:ea typeface="华文仿宋" panose="02010600040101010101" pitchFamily="2" charset="-122"/>
                <a:sym typeface="华文仿宋" panose="02010600040101010101" pitchFamily="2" charset="-122"/>
              </a:rPr>
              <a:t>虚拟仿真</a:t>
            </a:r>
            <a:r>
              <a:rPr lang="zh-CN" altLang="en-US" sz="1600" dirty="0">
                <a:latin typeface="华文仿宋" panose="02010600040101010101" pitchFamily="2" charset="-122"/>
                <a:ea typeface="华文仿宋" panose="02010600040101010101" pitchFamily="2" charset="-122"/>
                <a:sym typeface="华文仿宋" panose="02010600040101010101" pitchFamily="2" charset="-122"/>
              </a:rPr>
              <a:t>，以可视化方式呈现。</a:t>
            </a:r>
            <a:endParaRPr lang="zh-CN" altLang="zh-CN" sz="1600" kern="100" dirty="0">
              <a:effectLst/>
              <a:latin typeface="华文仿宋" panose="02010600040101010101" pitchFamily="2" charset="-122"/>
              <a:ea typeface="华文仿宋" panose="02010600040101010101" pitchFamily="2" charset="-122"/>
              <a:cs typeface="Times New Roman" panose="02020603050405020304" pitchFamily="18" charset="0"/>
              <a:sym typeface="华文仿宋" panose="02010600040101010101" pitchFamily="2" charset="-122"/>
            </a:endParaRPr>
          </a:p>
        </p:txBody>
      </p:sp>
      <p:sp>
        <p:nvSpPr>
          <p:cNvPr id="4" name="文本框 3"/>
          <p:cNvSpPr txBox="1"/>
          <p:nvPr/>
        </p:nvSpPr>
        <p:spPr>
          <a:xfrm>
            <a:off x="6315075" y="2698750"/>
            <a:ext cx="5662295"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66700" algn="just"/>
            <a:r>
              <a:rPr lang="zh-CN" altLang="en-US" b="1" dirty="0">
                <a:latin typeface="华文仿宋" panose="02010600040101010101" pitchFamily="2" charset="-122"/>
                <a:ea typeface="华文仿宋" panose="02010600040101010101" pitchFamily="2" charset="-122"/>
                <a:sym typeface="华文仿宋" panose="02010600040101010101" pitchFamily="2" charset="-122"/>
              </a:rPr>
              <a:t>森林火灾是世界八大自然灾害之一</a:t>
            </a:r>
            <a:endParaRPr lang="zh-CN" altLang="en-US" b="1" dirty="0">
              <a:latin typeface="华文仿宋" panose="02010600040101010101" pitchFamily="2" charset="-122"/>
              <a:ea typeface="华文仿宋" panose="02010600040101010101" pitchFamily="2" charset="-122"/>
              <a:sym typeface="华文仿宋" panose="02010600040101010101" pitchFamily="2" charset="-122"/>
            </a:endParaRPr>
          </a:p>
          <a:p>
            <a:pPr indent="266700" algn="just"/>
            <a:r>
              <a:rPr lang="zh-CN" altLang="en-US" b="1" dirty="0">
                <a:latin typeface="华文仿宋" panose="02010600040101010101" pitchFamily="2" charset="-122"/>
                <a:ea typeface="华文仿宋" panose="02010600040101010101" pitchFamily="2" charset="-122"/>
                <a:sym typeface="华文仿宋" panose="02010600040101010101" pitchFamily="2" charset="-122"/>
              </a:rPr>
              <a:t>持续燃烧的森林火灾严重威胁生命财产和生态安全。</a:t>
            </a:r>
            <a:endParaRPr lang="zh-CN" altLang="en-US" b="1" kern="100" dirty="0">
              <a:effectLst/>
              <a:latin typeface="华文仿宋" panose="02010600040101010101" pitchFamily="2" charset="-122"/>
              <a:ea typeface="华文仿宋" panose="02010600040101010101" pitchFamily="2" charset="-122"/>
              <a:cs typeface="Times New Roman" panose="02020603050405020304" pitchFamily="18" charset="0"/>
              <a:sym typeface="华文仿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p:cNvSpPr/>
          <p:nvPr/>
        </p:nvSpPr>
        <p:spPr bwMode="auto">
          <a:xfrm>
            <a:off x="1355522" y="1801115"/>
            <a:ext cx="2287270" cy="2049847"/>
          </a:xfrm>
          <a:custGeom>
            <a:avLst/>
            <a:gdLst>
              <a:gd name="T0" fmla="*/ 1818 w 1891"/>
              <a:gd name="T1" fmla="*/ 1555 h 1714"/>
              <a:gd name="T2" fmla="*/ 1030 w 1891"/>
              <a:gd name="T3" fmla="*/ 54 h 1714"/>
              <a:gd name="T4" fmla="*/ 1030 w 1891"/>
              <a:gd name="T5" fmla="*/ 54 h 1714"/>
              <a:gd name="T6" fmla="*/ 1029 w 1891"/>
              <a:gd name="T7" fmla="*/ 52 h 1714"/>
              <a:gd name="T8" fmla="*/ 1028 w 1891"/>
              <a:gd name="T9" fmla="*/ 48 h 1714"/>
              <a:gd name="T10" fmla="*/ 961 w 1891"/>
              <a:gd name="T11" fmla="*/ 0 h 1714"/>
              <a:gd name="T12" fmla="*/ 895 w 1891"/>
              <a:gd name="T13" fmla="*/ 45 h 1714"/>
              <a:gd name="T14" fmla="*/ 125 w 1891"/>
              <a:gd name="T15" fmla="*/ 1531 h 1714"/>
              <a:gd name="T16" fmla="*/ 127 w 1891"/>
              <a:gd name="T17" fmla="*/ 1531 h 1714"/>
              <a:gd name="T18" fmla="*/ 148 w 1891"/>
              <a:gd name="T19" fmla="*/ 1714 h 1714"/>
              <a:gd name="T20" fmla="*/ 1780 w 1891"/>
              <a:gd name="T21" fmla="*/ 1714 h 1714"/>
              <a:gd name="T22" fmla="*/ 1818 w 1891"/>
              <a:gd name="T23" fmla="*/ 1555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1" h="1714">
                <a:moveTo>
                  <a:pt x="1818" y="1555"/>
                </a:moveTo>
                <a:cubicBezTo>
                  <a:pt x="1602" y="1302"/>
                  <a:pt x="1203" y="761"/>
                  <a:pt x="1030" y="54"/>
                </a:cubicBezTo>
                <a:cubicBezTo>
                  <a:pt x="1030" y="54"/>
                  <a:pt x="1030" y="54"/>
                  <a:pt x="1030" y="54"/>
                </a:cubicBezTo>
                <a:cubicBezTo>
                  <a:pt x="1030" y="53"/>
                  <a:pt x="1029" y="52"/>
                  <a:pt x="1029" y="52"/>
                </a:cubicBezTo>
                <a:cubicBezTo>
                  <a:pt x="1029" y="50"/>
                  <a:pt x="1029" y="49"/>
                  <a:pt x="1028" y="48"/>
                </a:cubicBezTo>
                <a:cubicBezTo>
                  <a:pt x="1020" y="20"/>
                  <a:pt x="993" y="0"/>
                  <a:pt x="961" y="0"/>
                </a:cubicBezTo>
                <a:cubicBezTo>
                  <a:pt x="930" y="0"/>
                  <a:pt x="904" y="19"/>
                  <a:pt x="895" y="45"/>
                </a:cubicBezTo>
                <a:cubicBezTo>
                  <a:pt x="728" y="734"/>
                  <a:pt x="346" y="1267"/>
                  <a:pt x="125" y="1531"/>
                </a:cubicBezTo>
                <a:cubicBezTo>
                  <a:pt x="127" y="1531"/>
                  <a:pt x="127" y="1531"/>
                  <a:pt x="127" y="1531"/>
                </a:cubicBezTo>
                <a:cubicBezTo>
                  <a:pt x="127" y="1531"/>
                  <a:pt x="0" y="1688"/>
                  <a:pt x="148" y="1714"/>
                </a:cubicBezTo>
                <a:cubicBezTo>
                  <a:pt x="1780" y="1714"/>
                  <a:pt x="1780" y="1714"/>
                  <a:pt x="1780" y="1714"/>
                </a:cubicBezTo>
                <a:cubicBezTo>
                  <a:pt x="1891" y="1695"/>
                  <a:pt x="1847" y="1601"/>
                  <a:pt x="1818" y="1555"/>
                </a:cubicBezTo>
                <a:close/>
              </a:path>
            </a:pathLst>
          </a:custGeom>
          <a:solidFill>
            <a:srgbClr val="1B5D2E"/>
          </a:solidFill>
          <a:ln>
            <a:solidFill>
              <a:schemeClr val="bg1"/>
            </a:solidFill>
          </a:ln>
        </p:spPr>
        <p:txBody>
          <a:bodyPr vert="horz" wrap="square" lIns="91440" tIns="45720" rIns="91440" bIns="45720" numCol="1" anchor="t" anchorCtr="0" compatLnSpc="1"/>
          <a:lstStyle/>
          <a:p>
            <a:pPr defTabSz="914400">
              <a:defRPr/>
            </a:pPr>
            <a:endParaRPr lang="en-US" sz="1800" kern="0">
              <a:solidFill>
                <a:srgbClr val="003229"/>
              </a:solidFill>
              <a:ea typeface="汉仪君黑-45简" panose="020B0604020202020204" charset="-122"/>
              <a:cs typeface="汉仪君黑-45简" panose="020B0604020202020204" charset="-122"/>
              <a:sym typeface="+mn-lt"/>
            </a:endParaRPr>
          </a:p>
        </p:txBody>
      </p:sp>
      <p:sp>
        <p:nvSpPr>
          <p:cNvPr id="11" name="任意多边形"/>
          <p:cNvSpPr/>
          <p:nvPr/>
        </p:nvSpPr>
        <p:spPr bwMode="auto">
          <a:xfrm>
            <a:off x="4780900" y="1000793"/>
            <a:ext cx="3179648" cy="2850048"/>
          </a:xfrm>
          <a:custGeom>
            <a:avLst/>
            <a:gdLst>
              <a:gd name="T0" fmla="*/ 1818 w 1891"/>
              <a:gd name="T1" fmla="*/ 1555 h 1714"/>
              <a:gd name="T2" fmla="*/ 1030 w 1891"/>
              <a:gd name="T3" fmla="*/ 54 h 1714"/>
              <a:gd name="T4" fmla="*/ 1030 w 1891"/>
              <a:gd name="T5" fmla="*/ 54 h 1714"/>
              <a:gd name="T6" fmla="*/ 1029 w 1891"/>
              <a:gd name="T7" fmla="*/ 52 h 1714"/>
              <a:gd name="T8" fmla="*/ 1028 w 1891"/>
              <a:gd name="T9" fmla="*/ 48 h 1714"/>
              <a:gd name="T10" fmla="*/ 961 w 1891"/>
              <a:gd name="T11" fmla="*/ 0 h 1714"/>
              <a:gd name="T12" fmla="*/ 895 w 1891"/>
              <a:gd name="T13" fmla="*/ 45 h 1714"/>
              <a:gd name="T14" fmla="*/ 125 w 1891"/>
              <a:gd name="T15" fmla="*/ 1531 h 1714"/>
              <a:gd name="T16" fmla="*/ 127 w 1891"/>
              <a:gd name="T17" fmla="*/ 1531 h 1714"/>
              <a:gd name="T18" fmla="*/ 148 w 1891"/>
              <a:gd name="T19" fmla="*/ 1714 h 1714"/>
              <a:gd name="T20" fmla="*/ 1780 w 1891"/>
              <a:gd name="T21" fmla="*/ 1714 h 1714"/>
              <a:gd name="T22" fmla="*/ 1818 w 1891"/>
              <a:gd name="T23" fmla="*/ 1555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1" h="1714">
                <a:moveTo>
                  <a:pt x="1818" y="1555"/>
                </a:moveTo>
                <a:cubicBezTo>
                  <a:pt x="1602" y="1302"/>
                  <a:pt x="1203" y="761"/>
                  <a:pt x="1030" y="54"/>
                </a:cubicBezTo>
                <a:cubicBezTo>
                  <a:pt x="1030" y="54"/>
                  <a:pt x="1030" y="54"/>
                  <a:pt x="1030" y="54"/>
                </a:cubicBezTo>
                <a:cubicBezTo>
                  <a:pt x="1030" y="53"/>
                  <a:pt x="1029" y="52"/>
                  <a:pt x="1029" y="52"/>
                </a:cubicBezTo>
                <a:cubicBezTo>
                  <a:pt x="1029" y="50"/>
                  <a:pt x="1029" y="49"/>
                  <a:pt x="1028" y="48"/>
                </a:cubicBezTo>
                <a:cubicBezTo>
                  <a:pt x="1020" y="20"/>
                  <a:pt x="993" y="0"/>
                  <a:pt x="961" y="0"/>
                </a:cubicBezTo>
                <a:cubicBezTo>
                  <a:pt x="930" y="0"/>
                  <a:pt x="904" y="19"/>
                  <a:pt x="895" y="45"/>
                </a:cubicBezTo>
                <a:cubicBezTo>
                  <a:pt x="728" y="734"/>
                  <a:pt x="346" y="1267"/>
                  <a:pt x="125" y="1531"/>
                </a:cubicBezTo>
                <a:cubicBezTo>
                  <a:pt x="127" y="1531"/>
                  <a:pt x="127" y="1531"/>
                  <a:pt x="127" y="1531"/>
                </a:cubicBezTo>
                <a:cubicBezTo>
                  <a:pt x="127" y="1531"/>
                  <a:pt x="0" y="1688"/>
                  <a:pt x="148" y="1714"/>
                </a:cubicBezTo>
                <a:cubicBezTo>
                  <a:pt x="1780" y="1714"/>
                  <a:pt x="1780" y="1714"/>
                  <a:pt x="1780" y="1714"/>
                </a:cubicBezTo>
                <a:cubicBezTo>
                  <a:pt x="1891" y="1695"/>
                  <a:pt x="1847" y="1601"/>
                  <a:pt x="1818" y="1555"/>
                </a:cubicBezTo>
                <a:close/>
              </a:path>
            </a:pathLst>
          </a:custGeom>
          <a:solidFill>
            <a:srgbClr val="1B5D2E"/>
          </a:solidFill>
          <a:ln>
            <a:solidFill>
              <a:schemeClr val="bg1"/>
            </a:solidFill>
          </a:ln>
        </p:spPr>
        <p:txBody>
          <a:bodyPr vert="horz" wrap="square" lIns="91440" tIns="45720" rIns="91440" bIns="45720" numCol="1" anchor="t" anchorCtr="0" compatLnSpc="1"/>
          <a:lstStyle/>
          <a:p>
            <a:pPr defTabSz="914400">
              <a:defRPr/>
            </a:pPr>
            <a:endParaRPr lang="en-US" sz="1800" kern="0">
              <a:solidFill>
                <a:srgbClr val="003229"/>
              </a:solidFill>
              <a:ea typeface="汉仪君黑-45简" panose="020B0604020202020204" charset="-122"/>
              <a:cs typeface="汉仪君黑-45简" panose="020B0604020202020204" charset="-122"/>
              <a:sym typeface="+mn-lt"/>
            </a:endParaRPr>
          </a:p>
        </p:txBody>
      </p:sp>
      <p:sp>
        <p:nvSpPr>
          <p:cNvPr id="12" name="任意多边形"/>
          <p:cNvSpPr/>
          <p:nvPr/>
        </p:nvSpPr>
        <p:spPr bwMode="auto">
          <a:xfrm>
            <a:off x="9098021" y="1804804"/>
            <a:ext cx="2287270" cy="2049847"/>
          </a:xfrm>
          <a:custGeom>
            <a:avLst/>
            <a:gdLst>
              <a:gd name="T0" fmla="*/ 1818 w 1891"/>
              <a:gd name="T1" fmla="*/ 1555 h 1714"/>
              <a:gd name="T2" fmla="*/ 1030 w 1891"/>
              <a:gd name="T3" fmla="*/ 54 h 1714"/>
              <a:gd name="T4" fmla="*/ 1030 w 1891"/>
              <a:gd name="T5" fmla="*/ 54 h 1714"/>
              <a:gd name="T6" fmla="*/ 1029 w 1891"/>
              <a:gd name="T7" fmla="*/ 52 h 1714"/>
              <a:gd name="T8" fmla="*/ 1028 w 1891"/>
              <a:gd name="T9" fmla="*/ 48 h 1714"/>
              <a:gd name="T10" fmla="*/ 961 w 1891"/>
              <a:gd name="T11" fmla="*/ 0 h 1714"/>
              <a:gd name="T12" fmla="*/ 895 w 1891"/>
              <a:gd name="T13" fmla="*/ 45 h 1714"/>
              <a:gd name="T14" fmla="*/ 125 w 1891"/>
              <a:gd name="T15" fmla="*/ 1531 h 1714"/>
              <a:gd name="T16" fmla="*/ 127 w 1891"/>
              <a:gd name="T17" fmla="*/ 1531 h 1714"/>
              <a:gd name="T18" fmla="*/ 148 w 1891"/>
              <a:gd name="T19" fmla="*/ 1714 h 1714"/>
              <a:gd name="T20" fmla="*/ 1780 w 1891"/>
              <a:gd name="T21" fmla="*/ 1714 h 1714"/>
              <a:gd name="T22" fmla="*/ 1818 w 1891"/>
              <a:gd name="T23" fmla="*/ 1555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1" h="1714">
                <a:moveTo>
                  <a:pt x="1818" y="1555"/>
                </a:moveTo>
                <a:cubicBezTo>
                  <a:pt x="1602" y="1302"/>
                  <a:pt x="1203" y="761"/>
                  <a:pt x="1030" y="54"/>
                </a:cubicBezTo>
                <a:cubicBezTo>
                  <a:pt x="1030" y="54"/>
                  <a:pt x="1030" y="54"/>
                  <a:pt x="1030" y="54"/>
                </a:cubicBezTo>
                <a:cubicBezTo>
                  <a:pt x="1030" y="53"/>
                  <a:pt x="1029" y="52"/>
                  <a:pt x="1029" y="52"/>
                </a:cubicBezTo>
                <a:cubicBezTo>
                  <a:pt x="1029" y="50"/>
                  <a:pt x="1029" y="49"/>
                  <a:pt x="1028" y="48"/>
                </a:cubicBezTo>
                <a:cubicBezTo>
                  <a:pt x="1020" y="20"/>
                  <a:pt x="993" y="0"/>
                  <a:pt x="961" y="0"/>
                </a:cubicBezTo>
                <a:cubicBezTo>
                  <a:pt x="930" y="0"/>
                  <a:pt x="904" y="19"/>
                  <a:pt x="895" y="45"/>
                </a:cubicBezTo>
                <a:cubicBezTo>
                  <a:pt x="728" y="734"/>
                  <a:pt x="346" y="1267"/>
                  <a:pt x="125" y="1531"/>
                </a:cubicBezTo>
                <a:cubicBezTo>
                  <a:pt x="127" y="1531"/>
                  <a:pt x="127" y="1531"/>
                  <a:pt x="127" y="1531"/>
                </a:cubicBezTo>
                <a:cubicBezTo>
                  <a:pt x="127" y="1531"/>
                  <a:pt x="0" y="1688"/>
                  <a:pt x="148" y="1714"/>
                </a:cubicBezTo>
                <a:cubicBezTo>
                  <a:pt x="1780" y="1714"/>
                  <a:pt x="1780" y="1714"/>
                  <a:pt x="1780" y="1714"/>
                </a:cubicBezTo>
                <a:cubicBezTo>
                  <a:pt x="1891" y="1695"/>
                  <a:pt x="1847" y="1601"/>
                  <a:pt x="1818" y="1555"/>
                </a:cubicBezTo>
                <a:close/>
              </a:path>
            </a:pathLst>
          </a:custGeom>
          <a:solidFill>
            <a:srgbClr val="1B5D2E"/>
          </a:solidFill>
          <a:ln>
            <a:solidFill>
              <a:schemeClr val="bg1"/>
            </a:solidFill>
          </a:ln>
        </p:spPr>
        <p:txBody>
          <a:bodyPr vert="horz" wrap="square" lIns="91440" tIns="45720" rIns="91440" bIns="45720" numCol="1" anchor="t" anchorCtr="0" compatLnSpc="1"/>
          <a:lstStyle/>
          <a:p>
            <a:pPr defTabSz="914400">
              <a:defRPr/>
            </a:pPr>
            <a:endParaRPr lang="en-US" sz="1800" kern="0" dirty="0">
              <a:solidFill>
                <a:srgbClr val="003229"/>
              </a:solidFill>
              <a:ea typeface="汉仪君黑-45简" panose="020B0604020202020204" charset="-122"/>
              <a:cs typeface="汉仪君黑-45简" panose="020B0604020202020204" charset="-122"/>
              <a:sym typeface="+mn-lt"/>
            </a:endParaRPr>
          </a:p>
        </p:txBody>
      </p:sp>
      <p:pic>
        <p:nvPicPr>
          <p:cNvPr id="102" name="图片 101"/>
          <p:cNvPicPr/>
          <p:nvPr/>
        </p:nvPicPr>
        <p:blipFill>
          <a:blip r:embed="rId1" cstate="print">
            <a:lum bright="100000"/>
          </a:blip>
          <a:stretch>
            <a:fillRect/>
          </a:stretch>
        </p:blipFill>
        <p:spPr>
          <a:xfrm>
            <a:off x="9842558" y="2808605"/>
            <a:ext cx="798195" cy="798195"/>
          </a:xfrm>
          <a:prstGeom prst="rect">
            <a:avLst/>
          </a:prstGeom>
          <a:noFill/>
          <a:ln w="9525">
            <a:noFill/>
          </a:ln>
        </p:spPr>
      </p:pic>
      <p:pic>
        <p:nvPicPr>
          <p:cNvPr id="103" name="图片 102"/>
          <p:cNvPicPr/>
          <p:nvPr/>
        </p:nvPicPr>
        <p:blipFill>
          <a:blip r:embed="rId2" cstate="print">
            <a:lum bright="100000"/>
          </a:blip>
          <a:stretch>
            <a:fillRect/>
          </a:stretch>
        </p:blipFill>
        <p:spPr>
          <a:xfrm>
            <a:off x="2112783" y="2839887"/>
            <a:ext cx="767080" cy="767080"/>
          </a:xfrm>
          <a:prstGeom prst="rect">
            <a:avLst/>
          </a:prstGeom>
          <a:noFill/>
          <a:ln w="9525">
            <a:noFill/>
          </a:ln>
        </p:spPr>
      </p:pic>
      <p:pic>
        <p:nvPicPr>
          <p:cNvPr id="104" name="图片 103"/>
          <p:cNvPicPr/>
          <p:nvPr/>
        </p:nvPicPr>
        <p:blipFill>
          <a:blip r:embed="rId3" cstate="print">
            <a:lum bright="100000"/>
          </a:blip>
          <a:stretch>
            <a:fillRect/>
          </a:stretch>
        </p:blipFill>
        <p:spPr>
          <a:xfrm>
            <a:off x="5715721" y="2296795"/>
            <a:ext cx="1310005" cy="1310005"/>
          </a:xfrm>
          <a:prstGeom prst="rect">
            <a:avLst/>
          </a:prstGeom>
          <a:noFill/>
          <a:ln w="9525">
            <a:noFill/>
          </a:ln>
        </p:spPr>
      </p:pic>
      <p:sp>
        <p:nvSpPr>
          <p:cNvPr id="26" name="矩形 1"/>
          <p:cNvSpPr>
            <a:spLocks noChangeArrowheads="1"/>
          </p:cNvSpPr>
          <p:nvPr/>
        </p:nvSpPr>
        <p:spPr bwMode="auto">
          <a:xfrm>
            <a:off x="905510" y="4436110"/>
            <a:ext cx="3450590" cy="208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altLang="zh-CN" sz="1200" dirty="0"/>
              <a:t>·</a:t>
            </a:r>
            <a:r>
              <a:rPr lang="zh-CN" altLang="en-US" sz="1200" dirty="0"/>
              <a:t>森林火灾威胁自然和文化遗产的重要灾害之一</a:t>
            </a:r>
            <a:endParaRPr lang="zh-CN" altLang="en-US" sz="1200" dirty="0"/>
          </a:p>
          <a:p>
            <a:pPr>
              <a:lnSpc>
                <a:spcPct val="120000"/>
              </a:lnSpc>
            </a:pPr>
            <a:endParaRPr lang="zh-CN" altLang="en-US" sz="1200" dirty="0"/>
          </a:p>
          <a:p>
            <a:pPr>
              <a:lnSpc>
                <a:spcPct val="120000"/>
              </a:lnSpc>
            </a:pPr>
            <a:r>
              <a:rPr lang="en-US" altLang="zh-CN" sz="1200" dirty="0">
                <a:sym typeface="+mn-ea"/>
              </a:rPr>
              <a:t>·</a:t>
            </a:r>
            <a:r>
              <a:rPr lang="zh-CN" altLang="en-US" sz="1200" dirty="0"/>
              <a:t>山火燃烧会排放有毒气体等有害颗粒</a:t>
            </a:r>
            <a:endParaRPr lang="zh-CN" altLang="en-US" sz="1200" dirty="0"/>
          </a:p>
          <a:p>
            <a:pPr>
              <a:lnSpc>
                <a:spcPct val="120000"/>
              </a:lnSpc>
            </a:pPr>
            <a:r>
              <a:rPr lang="zh-CN" altLang="en-US" sz="1200" dirty="0"/>
              <a:t> </a:t>
            </a:r>
            <a:r>
              <a:rPr lang="en-US" altLang="zh-CN" sz="1200" dirty="0"/>
              <a:t>  </a:t>
            </a:r>
            <a:r>
              <a:rPr lang="zh-CN" altLang="en-US" sz="1200" dirty="0"/>
              <a:t>严重影响区域空气质量</a:t>
            </a:r>
            <a:endParaRPr lang="zh-CN" altLang="en-US" sz="1200" dirty="0"/>
          </a:p>
          <a:p>
            <a:pPr>
              <a:lnSpc>
                <a:spcPct val="120000"/>
              </a:lnSpc>
            </a:pPr>
            <a:endParaRPr lang="zh-CN" altLang="en-US" sz="1200" dirty="0"/>
          </a:p>
          <a:p>
            <a:pPr>
              <a:lnSpc>
                <a:spcPct val="120000"/>
              </a:lnSpc>
            </a:pPr>
            <a:r>
              <a:rPr lang="en-US" altLang="zh-CN" sz="1200" dirty="0">
                <a:sym typeface="+mn-ea"/>
              </a:rPr>
              <a:t>·</a:t>
            </a:r>
            <a:r>
              <a:rPr lang="zh-CN" altLang="en-US" sz="1200" dirty="0">
                <a:sym typeface="+mn-ea"/>
              </a:rPr>
              <a:t>会</a:t>
            </a:r>
            <a:r>
              <a:rPr lang="en-US" altLang="zh-CN" sz="1200" dirty="0">
                <a:sym typeface="+mn-ea"/>
              </a:rPr>
              <a:t>导致气温升高、干旱加剧、空气湿度降低</a:t>
            </a:r>
            <a:endParaRPr lang="en-US" altLang="zh-CN" sz="1200" dirty="0">
              <a:sym typeface="+mn-ea"/>
            </a:endParaRPr>
          </a:p>
          <a:p>
            <a:pPr>
              <a:lnSpc>
                <a:spcPct val="120000"/>
              </a:lnSpc>
            </a:pPr>
            <a:endParaRPr lang="en-US" altLang="zh-CN" sz="1200" dirty="0">
              <a:sym typeface="+mn-ea"/>
            </a:endParaRPr>
          </a:p>
          <a:p>
            <a:pPr>
              <a:lnSpc>
                <a:spcPct val="120000"/>
              </a:lnSpc>
            </a:pPr>
            <a:r>
              <a:rPr lang="en-US" altLang="zh-CN" sz="1200" dirty="0">
                <a:sym typeface="+mn-ea"/>
              </a:rPr>
              <a:t>·</a:t>
            </a:r>
            <a:r>
              <a:rPr lang="en-US" altLang="zh-CN" sz="1200" dirty="0">
                <a:sym typeface="+mn-ea"/>
              </a:rPr>
              <a:t>持续燃烧的森林火灾导致多地进入紧急状态 </a:t>
            </a:r>
            <a:endParaRPr lang="en-US" altLang="zh-CN" sz="1200" dirty="0">
              <a:sym typeface="+mn-ea"/>
            </a:endParaRPr>
          </a:p>
          <a:p>
            <a:pPr>
              <a:lnSpc>
                <a:spcPct val="120000"/>
              </a:lnSpc>
            </a:pPr>
            <a:r>
              <a:rPr lang="en-US" altLang="zh-CN" sz="1200" dirty="0">
                <a:sym typeface="+mn-ea"/>
              </a:rPr>
              <a:t>   影响正常社会秩序。</a:t>
            </a:r>
            <a:endParaRPr lang="en-US" altLang="zh-CN" sz="1200" dirty="0">
              <a:sym typeface="+mn-ea"/>
            </a:endParaRPr>
          </a:p>
        </p:txBody>
      </p:sp>
      <p:sp>
        <p:nvSpPr>
          <p:cNvPr id="27" name="文本框"/>
          <p:cNvSpPr txBox="1">
            <a:spLocks noChangeArrowheads="1"/>
          </p:cNvSpPr>
          <p:nvPr/>
        </p:nvSpPr>
        <p:spPr bwMode="auto">
          <a:xfrm>
            <a:off x="1476099" y="3954570"/>
            <a:ext cx="2039837"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sz="2000" dirty="0">
                <a:solidFill>
                  <a:srgbClr val="1B5D2E"/>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森林火灾危害</a:t>
            </a:r>
            <a:endParaRPr lang="zh-CN" altLang="en-US" sz="2000" dirty="0">
              <a:solidFill>
                <a:srgbClr val="1B5D2E"/>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31" name="矩形 1"/>
          <p:cNvSpPr>
            <a:spLocks noChangeArrowheads="1"/>
          </p:cNvSpPr>
          <p:nvPr/>
        </p:nvSpPr>
        <p:spPr bwMode="auto">
          <a:xfrm>
            <a:off x="8582660" y="4436110"/>
            <a:ext cx="3317240" cy="186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altLang="zh-CN" sz="1200" dirty="0"/>
              <a:t>·</a:t>
            </a:r>
            <a:r>
              <a:rPr lang="zh-CN" altLang="en-US" sz="1200" dirty="0"/>
              <a:t>基于 </a:t>
            </a:r>
            <a:r>
              <a:rPr lang="en-US" altLang="zh-CN" sz="1200" dirty="0"/>
              <a:t>GIS</a:t>
            </a:r>
            <a:r>
              <a:rPr lang="zh-CN" altLang="en-US" sz="1200" dirty="0"/>
              <a:t>、遥感技术可开展森林火灾受害程度评价、着火点检测、森林大火燃烧动态监测、森林火险区划等方面的研究工作，为森林火灾扑救和预防提供参考。</a:t>
            </a:r>
            <a:endParaRPr lang="zh-CN" altLang="en-US" sz="1200" dirty="0"/>
          </a:p>
          <a:p>
            <a:pPr>
              <a:lnSpc>
                <a:spcPct val="120000"/>
              </a:lnSpc>
            </a:pPr>
            <a:endParaRPr lang="zh-CN" altLang="en-US" sz="1200" dirty="0"/>
          </a:p>
          <a:p>
            <a:pPr>
              <a:lnSpc>
                <a:spcPct val="120000"/>
              </a:lnSpc>
            </a:pPr>
            <a:r>
              <a:rPr lang="en-US" altLang="zh-CN" sz="1200" dirty="0"/>
              <a:t>·</a:t>
            </a:r>
            <a:r>
              <a:rPr lang="zh-CN" altLang="en-US" sz="1200" dirty="0"/>
              <a:t>通过森林火灾管理可以降低火灾风险、在火灾发生时有效应对和处理，使火灾带来的损失降到最低，有效保护森林资源。</a:t>
            </a:r>
            <a:endParaRPr lang="zh-CN" altLang="en-US" sz="1200" kern="0" dirty="0">
              <a:solidFill>
                <a:schemeClr val="tx1">
                  <a:lumMod val="85000"/>
                  <a:lumOff val="15000"/>
                </a:schemeClr>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32" name="文本框"/>
          <p:cNvSpPr txBox="1">
            <a:spLocks noChangeArrowheads="1"/>
          </p:cNvSpPr>
          <p:nvPr/>
        </p:nvSpPr>
        <p:spPr bwMode="auto">
          <a:xfrm>
            <a:off x="9221348" y="4006003"/>
            <a:ext cx="2039837"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sz="2000" dirty="0">
                <a:solidFill>
                  <a:srgbClr val="1B5D2E"/>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理论支持</a:t>
            </a:r>
            <a:endParaRPr lang="zh-CN" altLang="en-US" sz="2000" dirty="0">
              <a:solidFill>
                <a:srgbClr val="1B5D2E"/>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2" name="矩形 1"/>
          <p:cNvSpPr>
            <a:spLocks noChangeArrowheads="1"/>
          </p:cNvSpPr>
          <p:nvPr/>
        </p:nvSpPr>
        <p:spPr bwMode="auto">
          <a:xfrm>
            <a:off x="4655820" y="4436110"/>
            <a:ext cx="3429635" cy="215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altLang="zh-CN" sz="1200" dirty="0">
                <a:latin typeface="汉仪君黑-45简" panose="020B0604020202020204" charset="-122"/>
                <a:ea typeface="汉仪君黑-45简" panose="020B0604020202020204" charset="-122"/>
              </a:rPr>
              <a:t>·2017-2022</a:t>
            </a:r>
            <a:r>
              <a:rPr lang="zh-CN" altLang="en-US" sz="1200" dirty="0">
                <a:latin typeface="汉仪君黑-45简" panose="020B0604020202020204" charset="-122"/>
                <a:ea typeface="汉仪君黑-45简" panose="020B0604020202020204" charset="-122"/>
              </a:rPr>
              <a:t>年国务院不断引发一系列有关防止森林火灾相关</a:t>
            </a:r>
            <a:r>
              <a:rPr lang="zh-CN" altLang="en-US" sz="1200" dirty="0">
                <a:latin typeface="汉仪君黑-45简" panose="020B0604020202020204" charset="-122"/>
                <a:ea typeface="汉仪君黑-45简" panose="020B0604020202020204" charset="-122"/>
              </a:rPr>
              <a:t>文件</a:t>
            </a:r>
            <a:endParaRPr lang="zh-CN" altLang="en-US" sz="1200" dirty="0">
              <a:latin typeface="汉仪君黑-45简" panose="020B0604020202020204" charset="-122"/>
              <a:ea typeface="汉仪君黑-45简" panose="020B0604020202020204" charset="-122"/>
            </a:endParaRPr>
          </a:p>
          <a:p>
            <a:pPr>
              <a:lnSpc>
                <a:spcPct val="120000"/>
              </a:lnSpc>
            </a:pPr>
            <a:r>
              <a:rPr lang="en-US" altLang="zh-CN" sz="1200" dirty="0">
                <a:latin typeface="汉仪君黑-45简" panose="020B0604020202020204" charset="-122"/>
                <a:ea typeface="汉仪君黑-45简" panose="020B0604020202020204" charset="-122"/>
              </a:rPr>
              <a:t>·</a:t>
            </a:r>
            <a:r>
              <a:rPr lang="zh-CN" altLang="en-US" sz="1200" dirty="0">
                <a:latin typeface="汉仪君黑-45简" panose="020B0604020202020204" charset="-122"/>
                <a:ea typeface="汉仪君黑-45简" panose="020B0604020202020204" charset="-122"/>
              </a:rPr>
              <a:t>国务院安全生产委员会于 </a:t>
            </a:r>
            <a:r>
              <a:rPr lang="en-US" altLang="zh-CN" sz="1200" dirty="0">
                <a:latin typeface="汉仪君黑-45简" panose="020B0604020202020204" charset="-122"/>
                <a:ea typeface="汉仪君黑-45简" panose="020B0604020202020204" charset="-122"/>
              </a:rPr>
              <a:t>2022 </a:t>
            </a:r>
            <a:r>
              <a:rPr lang="zh-CN" altLang="en-US" sz="1200" dirty="0">
                <a:latin typeface="汉仪君黑-45简" panose="020B0604020202020204" charset="-122"/>
                <a:ea typeface="汉仪君黑-45简" panose="020B0604020202020204" charset="-122"/>
              </a:rPr>
              <a:t>年印发的</a:t>
            </a:r>
            <a:r>
              <a:rPr lang="en-US" altLang="zh-CN" sz="1200" dirty="0">
                <a:latin typeface="汉仪君黑-45简" panose="020B0604020202020204" charset="-122"/>
                <a:ea typeface="汉仪君黑-45简" panose="020B0604020202020204" charset="-122"/>
              </a:rPr>
              <a:t>《“</a:t>
            </a:r>
            <a:r>
              <a:rPr lang="zh-CN" altLang="en-US" sz="1200" dirty="0">
                <a:latin typeface="汉仪君黑-45简" panose="020B0604020202020204" charset="-122"/>
                <a:ea typeface="汉仪君黑-45简" panose="020B0604020202020204" charset="-122"/>
              </a:rPr>
              <a:t>十四五”国家消防工作规划</a:t>
            </a:r>
            <a:r>
              <a:rPr lang="en-US" altLang="zh-CN" sz="1200" dirty="0">
                <a:latin typeface="汉仪君黑-45简" panose="020B0604020202020204" charset="-122"/>
                <a:ea typeface="汉仪君黑-45简" panose="020B0604020202020204" charset="-122"/>
              </a:rPr>
              <a:t>》</a:t>
            </a:r>
            <a:r>
              <a:rPr lang="zh-CN" altLang="en-US" sz="1200" dirty="0">
                <a:latin typeface="汉仪君黑-45简" panose="020B0604020202020204" charset="-122"/>
                <a:ea typeface="汉仪君黑-45简" panose="020B0604020202020204" charset="-122"/>
              </a:rPr>
              <a:t>上</a:t>
            </a:r>
            <a:endParaRPr lang="zh-CN" altLang="en-US" sz="1200" dirty="0">
              <a:latin typeface="汉仪君黑-45简" panose="020B0604020202020204" charset="-122"/>
              <a:ea typeface="汉仪君黑-45简" panose="020B0604020202020204" charset="-122"/>
            </a:endParaRPr>
          </a:p>
          <a:p>
            <a:pPr>
              <a:lnSpc>
                <a:spcPct val="120000"/>
              </a:lnSpc>
            </a:pPr>
            <a:r>
              <a:rPr lang="zh-CN" altLang="en-US" sz="1200" dirty="0">
                <a:latin typeface="汉仪君黑-45简" panose="020B0604020202020204" charset="-122"/>
                <a:ea typeface="汉仪君黑-45简" panose="020B0604020202020204" charset="-122"/>
              </a:rPr>
              <a:t>明确提出要优化整合各类科技资源，推进消防科技自主创新，</a:t>
            </a:r>
            <a:r>
              <a:rPr lang="zh-CN" altLang="en-US" sz="1400" b="1" dirty="0">
                <a:latin typeface="汉仪君黑-45简" panose="020B0604020202020204" charset="-122"/>
                <a:ea typeface="汉仪君黑-45简" panose="020B0604020202020204" charset="-122"/>
              </a:rPr>
              <a:t>加强产学研用深度融合和科技成果转化</a:t>
            </a:r>
            <a:r>
              <a:rPr lang="zh-CN" altLang="en-US" sz="1200" dirty="0">
                <a:latin typeface="汉仪君黑-45简" panose="020B0604020202020204" charset="-122"/>
                <a:ea typeface="汉仪君黑-45简" panose="020B0604020202020204" charset="-122"/>
              </a:rPr>
              <a:t>，推进新一代信息技术在消防领域广泛应用，提高消防工作的科学化、 专业化、智能化、精细化水平。</a:t>
            </a:r>
            <a:endParaRPr lang="zh-CN" altLang="en-US" sz="1200" kern="0" dirty="0">
              <a:solidFill>
                <a:schemeClr val="tx1">
                  <a:lumMod val="85000"/>
                  <a:lumOff val="15000"/>
                </a:schemeClr>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3" name="文本框"/>
          <p:cNvSpPr txBox="1">
            <a:spLocks noChangeArrowheads="1"/>
          </p:cNvSpPr>
          <p:nvPr/>
        </p:nvSpPr>
        <p:spPr bwMode="auto">
          <a:xfrm>
            <a:off x="5286416" y="4006004"/>
            <a:ext cx="2039837"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sz="2000" dirty="0">
                <a:solidFill>
                  <a:srgbClr val="1B5D2E"/>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政策支持</a:t>
            </a:r>
            <a:endParaRPr lang="zh-CN" altLang="en-US" sz="2000" dirty="0">
              <a:solidFill>
                <a:srgbClr val="1B5D2E"/>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7" name="TextBox 7"/>
          <p:cNvSpPr txBox="1"/>
          <p:nvPr/>
        </p:nvSpPr>
        <p:spPr>
          <a:xfrm>
            <a:off x="906780" y="440055"/>
            <a:ext cx="2519680" cy="460375"/>
          </a:xfrm>
          <a:prstGeom prst="rect">
            <a:avLst/>
          </a:prstGeom>
          <a:noFill/>
        </p:spPr>
        <p:txBody>
          <a:bodyPr wrap="square" rtlCol="0">
            <a:spAutoFit/>
          </a:bodyPr>
          <a:lstStyle/>
          <a:p>
            <a:pPr marR="0" indent="0" algn="dist" defTabSz="914400" fontAlgn="auto">
              <a:lnSpc>
                <a:spcPct val="100000"/>
              </a:lnSpc>
              <a:spcBef>
                <a:spcPts val="0"/>
              </a:spcBef>
              <a:spcAft>
                <a:spcPts val="0"/>
              </a:spcAft>
              <a:buClrTx/>
              <a:buSzTx/>
              <a:buFontTx/>
              <a:buNone/>
              <a:defRPr/>
            </a:pPr>
            <a:r>
              <a:rPr lang="zh-CN" altLang="en-US" sz="2400" dirty="0">
                <a:solidFill>
                  <a:srgbClr val="1B5D2E"/>
                </a:solidFill>
                <a:latin typeface="汉仪君黑-45简" panose="020B0604020202020204" charset="-122"/>
                <a:ea typeface="汉仪君黑-45简" panose="020B0604020202020204" charset="-122"/>
                <a:cs typeface="+mn-ea"/>
                <a:sym typeface="+mn-lt"/>
              </a:rPr>
              <a:t>研究背景及意义</a:t>
            </a:r>
            <a:endPar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endParaRPr>
          </a:p>
        </p:txBody>
      </p:sp>
      <p:sp>
        <p:nvSpPr>
          <p:cNvPr id="5" name="椭圆 4"/>
          <p:cNvSpPr/>
          <p:nvPr/>
        </p:nvSpPr>
        <p:spPr>
          <a:xfrm>
            <a:off x="400050" y="393700"/>
            <a:ext cx="506730" cy="506730"/>
          </a:xfrm>
          <a:prstGeom prst="ellipse">
            <a:avLst/>
          </a:prstGeom>
          <a:solidFill>
            <a:srgbClr val="1B5D2E"/>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pic>
        <p:nvPicPr>
          <p:cNvPr id="100" name="图片 99"/>
          <p:cNvPicPr/>
          <p:nvPr/>
        </p:nvPicPr>
        <p:blipFill>
          <a:blip r:embed="rId4" cstate="print">
            <a:lum bright="100000"/>
          </a:blip>
          <a:stretch>
            <a:fillRect/>
          </a:stretch>
        </p:blipFill>
        <p:spPr>
          <a:xfrm>
            <a:off x="410210" y="325755"/>
            <a:ext cx="495300" cy="495300"/>
          </a:xfrm>
          <a:prstGeom prst="rect">
            <a:avLst/>
          </a:prstGeom>
          <a:noFill/>
          <a:ln w="9525">
            <a:noFill/>
          </a:ln>
        </p:spPr>
      </p:pic>
    </p:spTree>
    <p:custDataLst>
      <p:tags r:id="rId5"/>
    </p:custDataLst>
  </p:cSld>
  <p:clrMapOvr>
    <a:masterClrMapping/>
  </p:clrMapOvr>
  <p:transition advTm="2000">
    <p:wheel spokes="2"/>
  </p:transition>
  <p:timing>
    <p:tnLst>
      <p:par>
        <p:cTn id="1" dur="indefinite" restart="never" nodeType="tmRoot"/>
      </p:par>
    </p:tnLst>
    <p:bldLst>
      <p:bldP spid="26" grpId="0"/>
      <p:bldP spid="27" grpId="0"/>
      <p:bldP spid="31" grpId="0"/>
      <p:bldP spid="32" grpId="0"/>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预防森林火灾 (1)"/>
          <p:cNvPicPr>
            <a:picLocks noChangeAspect="1"/>
          </p:cNvPicPr>
          <p:nvPr/>
        </p:nvPicPr>
        <p:blipFill>
          <a:blip r:embed="rId1" cstate="print"/>
          <a:stretch>
            <a:fillRect/>
          </a:stretch>
        </p:blipFill>
        <p:spPr>
          <a:xfrm>
            <a:off x="0" y="1269"/>
            <a:ext cx="12192000" cy="7577882"/>
          </a:xfrm>
          <a:prstGeom prst="rect">
            <a:avLst/>
          </a:prstGeom>
        </p:spPr>
      </p:pic>
      <p:sp>
        <p:nvSpPr>
          <p:cNvPr id="7" name="矩形 6"/>
          <p:cNvSpPr/>
          <p:nvPr/>
        </p:nvSpPr>
        <p:spPr>
          <a:xfrm>
            <a:off x="8145470" y="2150713"/>
            <a:ext cx="892160" cy="892159"/>
          </a:xfrm>
          <a:prstGeom prst="rect">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170" dirty="0">
                <a:solidFill>
                  <a:schemeClr val="bg1"/>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rPr>
              <a:t>02</a:t>
            </a:r>
            <a:endParaRPr lang="en-US" altLang="zh-CN" sz="4170" dirty="0">
              <a:solidFill>
                <a:schemeClr val="bg1"/>
              </a:solidFill>
              <a:latin typeface="汉仪君黑-45简" panose="020B0604020202020204" charset="-122"/>
              <a:ea typeface="汉仪君黑-45简" panose="020B0604020202020204" charset="-122"/>
              <a:cs typeface="汉仪君黑-45简" panose="020B0604020202020204" charset="-122"/>
              <a:sym typeface="汉仪君黑-45简" panose="020B0604020202020204" charset="-122"/>
            </a:endParaRPr>
          </a:p>
        </p:txBody>
      </p:sp>
      <p:sp>
        <p:nvSpPr>
          <p:cNvPr id="8" name="文本框"/>
          <p:cNvSpPr/>
          <p:nvPr/>
        </p:nvSpPr>
        <p:spPr>
          <a:xfrm>
            <a:off x="6276658" y="3440113"/>
            <a:ext cx="4629785" cy="69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4550" dirty="0">
                <a:solidFill>
                  <a:srgbClr val="1B5D2E"/>
                </a:solidFill>
                <a:latin typeface="汉仪雅酷黑简" panose="00020600040101010101" charset="-122"/>
                <a:ea typeface="汉仪雅酷黑简" panose="00020600040101010101" charset="-122"/>
                <a:cs typeface="+mn-ea"/>
                <a:sym typeface="+mn-lt"/>
              </a:rPr>
              <a:t>研究准备及</a:t>
            </a:r>
            <a:r>
              <a:rPr lang="zh-CN" altLang="en-US" sz="4550" dirty="0">
                <a:solidFill>
                  <a:srgbClr val="1B5D2E"/>
                </a:solidFill>
                <a:latin typeface="汉仪雅酷黑简" panose="00020600040101010101" charset="-122"/>
                <a:ea typeface="汉仪雅酷黑简" panose="00020600040101010101" charset="-122"/>
                <a:cs typeface="+mn-ea"/>
                <a:sym typeface="+mn-lt"/>
              </a:rPr>
              <a:t>内容</a:t>
            </a:r>
            <a:endParaRPr lang="zh-CN" altLang="en-US" sz="4550" dirty="0">
              <a:solidFill>
                <a:srgbClr val="1B5D2E"/>
              </a:solidFill>
              <a:latin typeface="汉仪雅酷黑简" panose="00020600040101010101" charset="-122"/>
              <a:ea typeface="汉仪雅酷黑简" panose="00020600040101010101" charset="-122"/>
              <a:cs typeface="+mn-ea"/>
              <a:sym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906780" y="440055"/>
            <a:ext cx="1534969" cy="460375"/>
          </a:xfrm>
          <a:prstGeom prst="rect">
            <a:avLst/>
          </a:prstGeom>
          <a:noFill/>
        </p:spPr>
        <p:txBody>
          <a:bodyPr wrap="square" rtlCol="0">
            <a:spAutoFit/>
          </a:bodyPr>
          <a:lstStyle/>
          <a:p>
            <a:pPr marR="0" indent="0" algn="dist" defTabSz="914400" fontAlgn="auto">
              <a:lnSpc>
                <a:spcPct val="100000"/>
              </a:lnSpc>
              <a:spcBef>
                <a:spcPts val="0"/>
              </a:spcBef>
              <a:spcAft>
                <a:spcPts val="0"/>
              </a:spcAft>
              <a:buClrTx/>
              <a:buSzTx/>
              <a:buFontTx/>
              <a:buNone/>
              <a:defRPr/>
            </a:pPr>
            <a:r>
              <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rPr>
              <a:t>数据准备</a:t>
            </a:r>
            <a:endPar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endParaRPr>
          </a:p>
        </p:txBody>
      </p:sp>
      <p:sp>
        <p:nvSpPr>
          <p:cNvPr id="3" name="椭圆 2"/>
          <p:cNvSpPr/>
          <p:nvPr/>
        </p:nvSpPr>
        <p:spPr>
          <a:xfrm>
            <a:off x="400050" y="393700"/>
            <a:ext cx="506730" cy="506730"/>
          </a:xfrm>
          <a:prstGeom prst="ellipse">
            <a:avLst/>
          </a:prstGeom>
          <a:solidFill>
            <a:srgbClr val="1B5D2E"/>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pic>
        <p:nvPicPr>
          <p:cNvPr id="100" name="图片 99"/>
          <p:cNvPicPr/>
          <p:nvPr/>
        </p:nvPicPr>
        <p:blipFill>
          <a:blip r:embed="rId1" cstate="print">
            <a:lum bright="100000"/>
          </a:blip>
          <a:stretch>
            <a:fillRect/>
          </a:stretch>
        </p:blipFill>
        <p:spPr>
          <a:xfrm>
            <a:off x="410210" y="325755"/>
            <a:ext cx="495300" cy="495300"/>
          </a:xfrm>
          <a:prstGeom prst="rect">
            <a:avLst/>
          </a:prstGeom>
          <a:noFill/>
          <a:ln w="9525">
            <a:noFill/>
          </a:ln>
        </p:spPr>
      </p:pic>
      <p:pic>
        <p:nvPicPr>
          <p:cNvPr id="2" name="图片 1" descr="上方山森林火灾研究"/>
          <p:cNvPicPr>
            <a:picLocks noChangeAspect="1"/>
          </p:cNvPicPr>
          <p:nvPr/>
        </p:nvPicPr>
        <p:blipFill>
          <a:blip r:embed="rId2"/>
          <a:stretch>
            <a:fillRect/>
          </a:stretch>
        </p:blipFill>
        <p:spPr>
          <a:xfrm>
            <a:off x="325120" y="1135380"/>
            <a:ext cx="11541760" cy="4704715"/>
          </a:xfrm>
          <a:prstGeom prst="rect">
            <a:avLst/>
          </a:prstGeom>
        </p:spPr>
      </p:pic>
    </p:spTree>
    <p:custDataLst>
      <p:tags r:id="rId3"/>
    </p:custDataLst>
  </p:cSld>
  <p:clrMapOvr>
    <a:masterClrMapping/>
  </p:clrMapOvr>
  <p:transition advTm="2000">
    <p:wedg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906780" y="440055"/>
            <a:ext cx="1534969" cy="460375"/>
          </a:xfrm>
          <a:prstGeom prst="rect">
            <a:avLst/>
          </a:prstGeom>
          <a:noFill/>
        </p:spPr>
        <p:txBody>
          <a:bodyPr wrap="square" rtlCol="0">
            <a:spAutoFit/>
          </a:bodyPr>
          <a:lstStyle/>
          <a:p>
            <a:pPr marR="0" indent="0" algn="dist" defTabSz="914400" fontAlgn="auto">
              <a:lnSpc>
                <a:spcPct val="100000"/>
              </a:lnSpc>
              <a:spcBef>
                <a:spcPts val="0"/>
              </a:spcBef>
              <a:spcAft>
                <a:spcPts val="0"/>
              </a:spcAft>
              <a:buClrTx/>
              <a:buSzTx/>
              <a:buFontTx/>
              <a:buNone/>
              <a:defRPr/>
            </a:pPr>
            <a:r>
              <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rPr>
              <a:t>数据准备</a:t>
            </a:r>
            <a:endPar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endParaRPr>
          </a:p>
        </p:txBody>
      </p:sp>
      <p:sp>
        <p:nvSpPr>
          <p:cNvPr id="3" name="椭圆 2"/>
          <p:cNvSpPr/>
          <p:nvPr/>
        </p:nvSpPr>
        <p:spPr>
          <a:xfrm>
            <a:off x="400050" y="393700"/>
            <a:ext cx="506730" cy="506730"/>
          </a:xfrm>
          <a:prstGeom prst="ellipse">
            <a:avLst/>
          </a:prstGeom>
          <a:solidFill>
            <a:srgbClr val="1B5D2E"/>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pic>
        <p:nvPicPr>
          <p:cNvPr id="100" name="图片 99"/>
          <p:cNvPicPr/>
          <p:nvPr/>
        </p:nvPicPr>
        <p:blipFill>
          <a:blip r:embed="rId1" cstate="print">
            <a:lum bright="100000"/>
          </a:blip>
          <a:stretch>
            <a:fillRect/>
          </a:stretch>
        </p:blipFill>
        <p:spPr>
          <a:xfrm>
            <a:off x="410210" y="325755"/>
            <a:ext cx="495300" cy="495300"/>
          </a:xfrm>
          <a:prstGeom prst="rect">
            <a:avLst/>
          </a:prstGeom>
          <a:noFill/>
          <a:ln w="9525">
            <a:noFill/>
          </a:ln>
        </p:spPr>
      </p:pic>
      <p:graphicFrame>
        <p:nvGraphicFramePr>
          <p:cNvPr id="14" name="表格 13"/>
          <p:cNvGraphicFramePr>
            <a:graphicFrameLocks noGrp="1"/>
          </p:cNvGraphicFramePr>
          <p:nvPr/>
        </p:nvGraphicFramePr>
        <p:xfrm>
          <a:off x="2415133" y="1138597"/>
          <a:ext cx="7361733" cy="5184643"/>
        </p:xfrm>
        <a:graphic>
          <a:graphicData uri="http://schemas.openxmlformats.org/drawingml/2006/table">
            <a:tbl>
              <a:tblPr firstRow="1" firstCol="1" bandRow="1"/>
              <a:tblGrid>
                <a:gridCol w="1634173"/>
                <a:gridCol w="2863780"/>
                <a:gridCol w="2863780"/>
              </a:tblGrid>
              <a:tr h="431491">
                <a:tc>
                  <a:txBody>
                    <a:bodyPr/>
                    <a:lstStyle/>
                    <a:p>
                      <a:pPr algn="just"/>
                      <a:r>
                        <a:rPr lang="zh-CN" sz="1400" b="1" kern="100" dirty="0">
                          <a:solidFill>
                            <a:schemeClr val="accent6">
                              <a:lumMod val="50000"/>
                            </a:schemeClr>
                          </a:solidFill>
                          <a:effectLst/>
                          <a:latin typeface="Calibri" panose="020F0502020204030204" charset="0"/>
                          <a:ea typeface="微软雅黑" panose="020B0503020204020204" pitchFamily="34" charset="-122"/>
                          <a:cs typeface="微软雅黑" panose="020B0503020204020204" pitchFamily="34" charset="-122"/>
                        </a:rPr>
                        <a:t>研究内容</a:t>
                      </a:r>
                      <a:endParaRPr lang="zh-CN" sz="1400" kern="100" dirty="0">
                        <a:solidFill>
                          <a:schemeClr val="accent6">
                            <a:lumMod val="50000"/>
                          </a:schemeClr>
                        </a:solidFill>
                        <a:effectLst/>
                        <a:latin typeface="Calibri" panose="020F050202020403020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zh-CN" sz="1400" b="1" kern="100" dirty="0">
                          <a:solidFill>
                            <a:schemeClr val="accent6">
                              <a:lumMod val="50000"/>
                            </a:schemeClr>
                          </a:solidFill>
                          <a:effectLst/>
                          <a:latin typeface="Calibri" panose="020F0502020204030204" charset="0"/>
                          <a:ea typeface="微软雅黑" panose="020B0503020204020204" pitchFamily="34" charset="-122"/>
                          <a:cs typeface="微软雅黑" panose="020B0503020204020204" pitchFamily="34" charset="-122"/>
                        </a:rPr>
                        <a:t>数据类型</a:t>
                      </a:r>
                      <a:endParaRPr lang="zh-CN" sz="1400" kern="100" dirty="0">
                        <a:solidFill>
                          <a:schemeClr val="accent6">
                            <a:lumMod val="50000"/>
                          </a:schemeClr>
                        </a:solidFill>
                        <a:effectLst/>
                        <a:latin typeface="Calibri" panose="020F050202020403020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zh-CN" sz="1400" b="1" kern="100" dirty="0">
                          <a:solidFill>
                            <a:schemeClr val="accent6">
                              <a:lumMod val="50000"/>
                            </a:schemeClr>
                          </a:solidFill>
                          <a:effectLst/>
                          <a:latin typeface="Calibri" panose="020F0502020204030204" charset="0"/>
                          <a:ea typeface="微软雅黑" panose="020B0503020204020204" pitchFamily="34" charset="-122"/>
                          <a:cs typeface="微软雅黑" panose="020B0503020204020204" pitchFamily="34" charset="-122"/>
                        </a:rPr>
                        <a:t>数据来源</a:t>
                      </a:r>
                      <a:endParaRPr lang="zh-CN" sz="1400" kern="100" dirty="0">
                        <a:solidFill>
                          <a:schemeClr val="accent6">
                            <a:lumMod val="50000"/>
                          </a:schemeClr>
                        </a:solidFill>
                        <a:effectLst/>
                        <a:latin typeface="Calibri" panose="020F0502020204030204" charset="0"/>
                        <a:ea typeface="宋体"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8900">
                <a:tc>
                  <a:txBody>
                    <a:bodyPr/>
                    <a:lstStyle/>
                    <a:p>
                      <a:pPr algn="just"/>
                      <a:r>
                        <a:rPr lang="zh-CN" sz="1200" kern="100" dirty="0">
                          <a:effectLst/>
                          <a:latin typeface="汉仪君黑-45简" panose="020B0604020202020204" charset="-122"/>
                          <a:ea typeface="汉仪君黑-45简" panose="020B0604020202020204" charset="-122"/>
                          <a:cs typeface="微软雅黑" panose="020B0503020204020204" pitchFamily="34" charset="-122"/>
                        </a:rPr>
                        <a:t>森林火灾预警监测点选址</a:t>
                      </a:r>
                      <a:endParaRPr lang="zh-CN" sz="1200" kern="100" dirty="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zh-CN" sz="1200" kern="100">
                          <a:effectLst/>
                          <a:latin typeface="汉仪君黑-45简" panose="020B0604020202020204" charset="-122"/>
                          <a:ea typeface="汉仪君黑-45简" panose="020B0604020202020204" charset="-122"/>
                          <a:cs typeface="微软雅黑" panose="020B0503020204020204" pitchFamily="34" charset="-122"/>
                        </a:rPr>
                        <a:t>主要景点、总路线、</a:t>
                      </a:r>
                      <a:r>
                        <a:rPr lang="en-US" sz="1200" kern="100">
                          <a:effectLst/>
                          <a:latin typeface="汉仪君黑-45简" panose="020B0604020202020204" charset="-122"/>
                          <a:ea typeface="汉仪君黑-45简" panose="020B0604020202020204" charset="-122"/>
                          <a:cs typeface="微软雅黑" panose="020B0503020204020204" pitchFamily="34" charset="-122"/>
                        </a:rPr>
                        <a:t>30M</a:t>
                      </a:r>
                      <a:r>
                        <a:rPr lang="zh-CN" sz="1200" kern="100">
                          <a:effectLst/>
                          <a:latin typeface="汉仪君黑-45简" panose="020B0604020202020204" charset="-122"/>
                          <a:ea typeface="汉仪君黑-45简" panose="020B0604020202020204" charset="-122"/>
                          <a:cs typeface="微软雅黑" panose="020B0503020204020204" pitchFamily="34" charset="-122"/>
                        </a:rPr>
                        <a:t>分辨率数字高程数据</a:t>
                      </a:r>
                      <a:endParaRPr lang="zh-CN" sz="1200" kern="10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zh-CN" sz="1200" kern="100">
                          <a:effectLst/>
                          <a:latin typeface="汉仪君黑-45简" panose="020B0604020202020204" charset="-122"/>
                          <a:ea typeface="汉仪君黑-45简" panose="020B0604020202020204" charset="-122"/>
                          <a:cs typeface="微软雅黑" panose="020B0503020204020204" pitchFamily="34" charset="-122"/>
                        </a:rPr>
                        <a:t>国家地理信息资源目录服务系统、地理空间数据云</a:t>
                      </a:r>
                      <a:endParaRPr lang="zh-CN" sz="1200" kern="10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6700">
                <a:tc>
                  <a:txBody>
                    <a:bodyPr/>
                    <a:lstStyle/>
                    <a:p>
                      <a:pPr algn="just"/>
                      <a:r>
                        <a:rPr lang="zh-CN" sz="1200" kern="100" dirty="0">
                          <a:effectLst/>
                          <a:latin typeface="汉仪君黑-45简" panose="020B0604020202020204" charset="-122"/>
                          <a:ea typeface="汉仪君黑-45简" panose="020B0604020202020204" charset="-122"/>
                          <a:cs typeface="微软雅黑" panose="020B0503020204020204" pitchFamily="34" charset="-122"/>
                        </a:rPr>
                        <a:t>林火避难所选址</a:t>
                      </a:r>
                      <a:endParaRPr lang="zh-CN" sz="1200" kern="100" dirty="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zh-CN" sz="1200" kern="100">
                          <a:effectLst/>
                          <a:latin typeface="汉仪君黑-45简" panose="020B0604020202020204" charset="-122"/>
                          <a:ea typeface="汉仪君黑-45简" panose="020B0604020202020204" charset="-122"/>
                          <a:cs typeface="微软雅黑" panose="020B0503020204020204" pitchFamily="34" charset="-122"/>
                        </a:rPr>
                        <a:t>主要景点、总路线、植被分布、</a:t>
                      </a:r>
                      <a:r>
                        <a:rPr lang="en-US" sz="1200" kern="100">
                          <a:effectLst/>
                          <a:latin typeface="汉仪君黑-45简" panose="020B0604020202020204" charset="-122"/>
                          <a:ea typeface="汉仪君黑-45简" panose="020B0604020202020204" charset="-122"/>
                          <a:cs typeface="微软雅黑" panose="020B0503020204020204" pitchFamily="34" charset="-122"/>
                        </a:rPr>
                        <a:t>30M</a:t>
                      </a:r>
                      <a:r>
                        <a:rPr lang="zh-CN" sz="1200" kern="100">
                          <a:effectLst/>
                          <a:latin typeface="汉仪君黑-45简" panose="020B0604020202020204" charset="-122"/>
                          <a:ea typeface="汉仪君黑-45简" panose="020B0604020202020204" charset="-122"/>
                          <a:cs typeface="微软雅黑" panose="020B0503020204020204" pitchFamily="34" charset="-122"/>
                        </a:rPr>
                        <a:t>分辨率数字高程数据、</a:t>
                      </a:r>
                      <a:r>
                        <a:rPr lang="en-US" sz="1200" kern="100">
                          <a:effectLst/>
                          <a:latin typeface="汉仪君黑-45简" panose="020B0604020202020204" charset="-122"/>
                          <a:ea typeface="汉仪君黑-45简" panose="020B0604020202020204" charset="-122"/>
                          <a:cs typeface="微软雅黑" panose="020B0503020204020204" pitchFamily="34" charset="-122"/>
                        </a:rPr>
                        <a:t>MODIS</a:t>
                      </a:r>
                      <a:r>
                        <a:rPr lang="zh-CN" sz="1200" kern="100">
                          <a:effectLst/>
                          <a:latin typeface="汉仪君黑-45简" panose="020B0604020202020204" charset="-122"/>
                          <a:ea typeface="汉仪君黑-45简" panose="020B0604020202020204" charset="-122"/>
                          <a:cs typeface="微软雅黑" panose="020B0503020204020204" pitchFamily="34" charset="-122"/>
                        </a:rPr>
                        <a:t>火点数据</a:t>
                      </a:r>
                      <a:endParaRPr lang="zh-CN" sz="1200" kern="10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zh-CN" sz="1200" kern="100">
                          <a:effectLst/>
                          <a:latin typeface="汉仪君黑-45简" panose="020B0604020202020204" charset="-122"/>
                          <a:ea typeface="汉仪君黑-45简" panose="020B0604020202020204" charset="-122"/>
                          <a:cs typeface="微软雅黑" panose="020B0503020204020204" pitchFamily="34" charset="-122"/>
                        </a:rPr>
                        <a:t>国家地理信息资源目录服务系统、地理空间数据云</a:t>
                      </a:r>
                      <a:endParaRPr lang="zh-CN" sz="1200" kern="10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6180">
                <a:tc>
                  <a:txBody>
                    <a:bodyPr/>
                    <a:lstStyle/>
                    <a:p>
                      <a:pPr algn="just"/>
                      <a:r>
                        <a:rPr lang="zh-CN" sz="1200" kern="100" dirty="0">
                          <a:effectLst/>
                          <a:latin typeface="汉仪君黑-45简" panose="020B0604020202020204" charset="-122"/>
                          <a:ea typeface="汉仪君黑-45简" panose="020B0604020202020204" charset="-122"/>
                          <a:cs typeface="微软雅黑" panose="020B0503020204020204" pitchFamily="34" charset="-122"/>
                        </a:rPr>
                        <a:t>灾后财产损失预测</a:t>
                      </a:r>
                      <a:endParaRPr lang="zh-CN" sz="1200" kern="100" dirty="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zh-CN" sz="1200" kern="100" dirty="0">
                          <a:effectLst/>
                          <a:latin typeface="汉仪君黑-45简" panose="020B0604020202020204" charset="-122"/>
                          <a:ea typeface="汉仪君黑-45简" panose="020B0604020202020204" charset="-122"/>
                          <a:cs typeface="微软雅黑" panose="020B0503020204020204" pitchFamily="34" charset="-122"/>
                        </a:rPr>
                        <a:t>主要景点、植被分布数据、</a:t>
                      </a:r>
                      <a:r>
                        <a:rPr lang="en-US" sz="1200" kern="100" dirty="0">
                          <a:effectLst/>
                          <a:latin typeface="汉仪君黑-45简" panose="020B0604020202020204" charset="-122"/>
                          <a:ea typeface="汉仪君黑-45简" panose="020B0604020202020204" charset="-122"/>
                          <a:cs typeface="微软雅黑" panose="020B0503020204020204" pitchFamily="34" charset="-122"/>
                        </a:rPr>
                        <a:t>landsat8</a:t>
                      </a:r>
                      <a:r>
                        <a:rPr lang="zh-CN" sz="1200" kern="100" dirty="0">
                          <a:effectLst/>
                          <a:latin typeface="汉仪君黑-45简" panose="020B0604020202020204" charset="-122"/>
                          <a:ea typeface="汉仪君黑-45简" panose="020B0604020202020204" charset="-122"/>
                          <a:cs typeface="微软雅黑" panose="020B0503020204020204" pitchFamily="34" charset="-122"/>
                        </a:rPr>
                        <a:t>卫星数据、</a:t>
                      </a:r>
                      <a:r>
                        <a:rPr lang="en-US" sz="1200" kern="100" dirty="0">
                          <a:effectLst/>
                          <a:latin typeface="汉仪君黑-45简" panose="020B0604020202020204" charset="-122"/>
                          <a:ea typeface="汉仪君黑-45简" panose="020B0604020202020204" charset="-122"/>
                          <a:cs typeface="微软雅黑" panose="020B0503020204020204" pitchFamily="34" charset="-122"/>
                        </a:rPr>
                        <a:t>30M</a:t>
                      </a:r>
                      <a:r>
                        <a:rPr lang="zh-CN" sz="1200" kern="100" dirty="0">
                          <a:effectLst/>
                          <a:latin typeface="汉仪君黑-45简" panose="020B0604020202020204" charset="-122"/>
                          <a:ea typeface="汉仪君黑-45简" panose="020B0604020202020204" charset="-122"/>
                          <a:cs typeface="微软雅黑" panose="020B0503020204020204" pitchFamily="34" charset="-122"/>
                        </a:rPr>
                        <a:t>分辨率数字高程数据、</a:t>
                      </a:r>
                      <a:r>
                        <a:rPr lang="en-US" sz="1200" kern="100" dirty="0">
                          <a:effectLst/>
                          <a:latin typeface="汉仪君黑-45简" panose="020B0604020202020204" charset="-122"/>
                          <a:ea typeface="汉仪君黑-45简" panose="020B0604020202020204" charset="-122"/>
                          <a:cs typeface="微软雅黑" panose="020B0503020204020204" pitchFamily="34" charset="-122"/>
                        </a:rPr>
                        <a:t>MODIS</a:t>
                      </a:r>
                      <a:r>
                        <a:rPr lang="zh-CN" sz="1200" kern="100" dirty="0">
                          <a:effectLst/>
                          <a:latin typeface="汉仪君黑-45简" panose="020B0604020202020204" charset="-122"/>
                          <a:ea typeface="汉仪君黑-45简" panose="020B0604020202020204" charset="-122"/>
                          <a:cs typeface="微软雅黑" panose="020B0503020204020204" pitchFamily="34" charset="-122"/>
                        </a:rPr>
                        <a:t>火点数据、文物建筑保护级别数据、植被覆盖类型数据</a:t>
                      </a:r>
                      <a:endParaRPr lang="zh-CN" sz="1200" kern="100" dirty="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zh-CN" sz="1200" kern="100" dirty="0">
                          <a:effectLst/>
                          <a:latin typeface="汉仪君黑-45简" panose="020B0604020202020204" charset="-122"/>
                          <a:ea typeface="汉仪君黑-45简" panose="020B0604020202020204" charset="-122"/>
                          <a:cs typeface="微软雅黑" panose="020B0503020204020204" pitchFamily="34" charset="-122"/>
                        </a:rPr>
                        <a:t>国家统计局、国家地理信息资源目录服务系统、地理空间数据云</a:t>
                      </a:r>
                      <a:endParaRPr lang="zh-CN" sz="1200" kern="100" dirty="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6022">
                <a:tc>
                  <a:txBody>
                    <a:bodyPr/>
                    <a:lstStyle/>
                    <a:p>
                      <a:pPr algn="just"/>
                      <a:r>
                        <a:rPr lang="zh-CN" altLang="en-US" sz="1200" dirty="0">
                          <a:latin typeface="汉仪君黑-45简" panose="020B0604020202020204" charset="-122"/>
                          <a:ea typeface="汉仪君黑-45简" panose="020B0604020202020204" charset="-122"/>
                        </a:rPr>
                        <a:t>上方山森林火灾风险分级</a:t>
                      </a:r>
                      <a:endParaRPr lang="zh-CN" sz="1200" kern="100" dirty="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1200" b="1" kern="100" dirty="0">
                          <a:effectLst/>
                          <a:latin typeface="汉仪君黑-45简" panose="020B0604020202020204" charset="-122"/>
                          <a:ea typeface="汉仪君黑-45简" panose="020B0604020202020204" charset="-122"/>
                          <a:cs typeface="微软雅黑" panose="020B0503020204020204" pitchFamily="34" charset="-122"/>
                        </a:rPr>
                        <a:t> </a:t>
                      </a:r>
                      <a:r>
                        <a:rPr lang="zh-CN" altLang="en-US" sz="1200" dirty="0">
                          <a:latin typeface="汉仪君黑-45简" panose="020B0604020202020204" charset="-122"/>
                          <a:ea typeface="汉仪君黑-45简" panose="020B0604020202020204" charset="-122"/>
                        </a:rPr>
                        <a:t>上方山区域范围、主要景点、 总路线、</a:t>
                      </a:r>
                      <a:r>
                        <a:rPr lang="en-US" altLang="zh-CN" sz="1200" dirty="0">
                          <a:latin typeface="汉仪君黑-45简" panose="020B0604020202020204" charset="-122"/>
                          <a:ea typeface="汉仪君黑-45简" panose="020B0604020202020204" charset="-122"/>
                        </a:rPr>
                        <a:t>landset8 </a:t>
                      </a:r>
                      <a:r>
                        <a:rPr lang="zh-CN" altLang="en-US" sz="1200" dirty="0">
                          <a:latin typeface="汉仪君黑-45简" panose="020B0604020202020204" charset="-122"/>
                          <a:ea typeface="汉仪君黑-45简" panose="020B0604020202020204" charset="-122"/>
                        </a:rPr>
                        <a:t>卫星数据、 等高线数据、相对湿度数据、 </a:t>
                      </a:r>
                      <a:r>
                        <a:rPr lang="en-US" altLang="zh-CN" sz="1200" dirty="0">
                          <a:latin typeface="汉仪君黑-45简" panose="020B0604020202020204" charset="-122"/>
                          <a:ea typeface="汉仪君黑-45简" panose="020B0604020202020204" charset="-122"/>
                        </a:rPr>
                        <a:t>MODIS </a:t>
                      </a:r>
                      <a:r>
                        <a:rPr lang="zh-CN" altLang="en-US" sz="1200" dirty="0">
                          <a:latin typeface="汉仪君黑-45简" panose="020B0604020202020204" charset="-122"/>
                          <a:ea typeface="汉仪君黑-45简" panose="020B0604020202020204" charset="-122"/>
                        </a:rPr>
                        <a:t>遥感数据、房屋与道 路数据</a:t>
                      </a:r>
                      <a:endParaRPr lang="zh-CN" sz="1200" kern="100" dirty="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1200" b="1" kern="100" dirty="0">
                          <a:effectLst/>
                          <a:latin typeface="汉仪君黑-45简" panose="020B0604020202020204" charset="-122"/>
                          <a:ea typeface="汉仪君黑-45简" panose="020B0604020202020204" charset="-122"/>
                          <a:cs typeface="微软雅黑" panose="020B0503020204020204" pitchFamily="34" charset="-122"/>
                        </a:rPr>
                        <a:t> </a:t>
                      </a:r>
                      <a:r>
                        <a:rPr lang="zh-CN" altLang="en-US" sz="1200" dirty="0">
                          <a:latin typeface="汉仪君黑-45简" panose="020B0604020202020204" charset="-122"/>
                          <a:ea typeface="汉仪君黑-45简" panose="020B0604020202020204" charset="-122"/>
                        </a:rPr>
                        <a:t>地理空间数据云、中国气象 资源网、地理遥感生态网 </a:t>
                      </a:r>
                      <a:endParaRPr lang="zh-CN" sz="1200" kern="100" dirty="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7520">
                <a:tc>
                  <a:txBody>
                    <a:bodyPr/>
                    <a:lstStyle/>
                    <a:p>
                      <a:pPr algn="just"/>
                      <a:r>
                        <a:rPr lang="zh-CN" altLang="en-US" sz="1200" dirty="0">
                          <a:latin typeface="汉仪君黑-45简" panose="020B0604020202020204" charset="-122"/>
                          <a:ea typeface="汉仪君黑-45简" panose="020B0604020202020204" charset="-122"/>
                        </a:rPr>
                        <a:t>上方山微型消防站布设</a:t>
                      </a:r>
                      <a:endParaRPr lang="zh-CN" sz="1200" kern="100" dirty="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1200" b="1" kern="100" dirty="0">
                          <a:effectLst/>
                          <a:latin typeface="汉仪君黑-45简" panose="020B0604020202020204" charset="-122"/>
                          <a:ea typeface="汉仪君黑-45简" panose="020B0604020202020204" charset="-122"/>
                          <a:cs typeface="微软雅黑" panose="020B0503020204020204" pitchFamily="34" charset="-122"/>
                        </a:rPr>
                        <a:t> </a:t>
                      </a:r>
                      <a:r>
                        <a:rPr lang="zh-CN" altLang="en-US" sz="1200" dirty="0">
                          <a:latin typeface="汉仪君黑-45简" panose="020B0604020202020204" charset="-122"/>
                          <a:ea typeface="汉仪君黑-45简" panose="020B0604020202020204" charset="-122"/>
                        </a:rPr>
                        <a:t>上方山区域范围、主要景点、 总 路 线 、 等 高 线 数 据 ， </a:t>
                      </a:r>
                      <a:r>
                        <a:rPr lang="en-US" altLang="zh-CN" sz="1200" dirty="0">
                          <a:latin typeface="汉仪君黑-45简" panose="020B0604020202020204" charset="-122"/>
                          <a:ea typeface="汉仪君黑-45简" panose="020B0604020202020204" charset="-122"/>
                        </a:rPr>
                        <a:t>landset8 </a:t>
                      </a:r>
                      <a:r>
                        <a:rPr lang="zh-CN" altLang="en-US" sz="1200" dirty="0">
                          <a:latin typeface="汉仪君黑-45简" panose="020B0604020202020204" charset="-122"/>
                          <a:ea typeface="汉仪君黑-45简" panose="020B0604020202020204" charset="-122"/>
                        </a:rPr>
                        <a:t>卫星数据、</a:t>
                      </a:r>
                      <a:r>
                        <a:rPr lang="en-US" altLang="zh-CN" sz="1200" dirty="0">
                          <a:latin typeface="汉仪君黑-45简" panose="020B0604020202020204" charset="-122"/>
                          <a:ea typeface="汉仪君黑-45简" panose="020B0604020202020204" charset="-122"/>
                        </a:rPr>
                        <a:t>MODIS </a:t>
                      </a:r>
                      <a:r>
                        <a:rPr lang="zh-CN" altLang="en-US" sz="1200" dirty="0">
                          <a:latin typeface="汉仪君黑-45简" panose="020B0604020202020204" charset="-122"/>
                          <a:ea typeface="汉仪君黑-45简" panose="020B0604020202020204" charset="-122"/>
                        </a:rPr>
                        <a:t>遥感数据，房屋与道路数据</a:t>
                      </a:r>
                      <a:endParaRPr lang="zh-CN" sz="1200" kern="100" dirty="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1200" b="1" kern="100" dirty="0">
                          <a:effectLst/>
                          <a:latin typeface="汉仪君黑-45简" panose="020B0604020202020204" charset="-122"/>
                          <a:ea typeface="汉仪君黑-45简" panose="020B0604020202020204" charset="-122"/>
                          <a:cs typeface="微软雅黑" panose="020B0503020204020204" pitchFamily="34" charset="-122"/>
                        </a:rPr>
                        <a:t> </a:t>
                      </a:r>
                      <a:r>
                        <a:rPr lang="zh-CN" altLang="en-US" sz="1200" dirty="0">
                          <a:latin typeface="汉仪君黑-45简" panose="020B0604020202020204" charset="-122"/>
                          <a:ea typeface="汉仪君黑-45简" panose="020B0604020202020204" charset="-122"/>
                        </a:rPr>
                        <a:t>地理空间数据云、中国气象 资源网、地理遥感生态网 </a:t>
                      </a:r>
                      <a:endParaRPr lang="zh-CN" sz="1200" kern="100" dirty="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7830">
                <a:tc>
                  <a:txBody>
                    <a:bodyPr/>
                    <a:lstStyle/>
                    <a:p>
                      <a:pPr algn="just"/>
                      <a:r>
                        <a:rPr lang="zh-CN" altLang="en-US" sz="1200" dirty="0">
                          <a:latin typeface="汉仪君黑-45简" panose="020B0604020202020204" charset="-122"/>
                          <a:ea typeface="汉仪君黑-45简" panose="020B0604020202020204" charset="-122"/>
                        </a:rPr>
                        <a:t>上方山森林火灾消防路线布设</a:t>
                      </a:r>
                      <a:endParaRPr lang="zh-CN" sz="1200" kern="100" dirty="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1200" b="1" kern="100" dirty="0">
                          <a:effectLst/>
                          <a:latin typeface="汉仪君黑-45简" panose="020B0604020202020204" charset="-122"/>
                          <a:ea typeface="汉仪君黑-45简" panose="020B0604020202020204" charset="-122"/>
                          <a:cs typeface="微软雅黑" panose="020B0503020204020204" pitchFamily="34" charset="-122"/>
                        </a:rPr>
                        <a:t> </a:t>
                      </a:r>
                      <a:r>
                        <a:rPr lang="zh-CN" altLang="en-US" sz="1200" dirty="0">
                          <a:latin typeface="汉仪君黑-45简" panose="020B0604020202020204" charset="-122"/>
                          <a:ea typeface="汉仪君黑-45简" panose="020B0604020202020204" charset="-122"/>
                        </a:rPr>
                        <a:t>上方山区域范围、主要景点、 总 路 线 、 等 高 线 数 据 、 </a:t>
                      </a:r>
                      <a:r>
                        <a:rPr lang="en-US" altLang="zh-CN" sz="1200" dirty="0">
                          <a:latin typeface="汉仪君黑-45简" panose="020B0604020202020204" charset="-122"/>
                          <a:ea typeface="汉仪君黑-45简" panose="020B0604020202020204" charset="-122"/>
                        </a:rPr>
                        <a:t>landset8 </a:t>
                      </a:r>
                      <a:r>
                        <a:rPr lang="zh-CN" altLang="en-US" sz="1200" dirty="0">
                          <a:latin typeface="汉仪君黑-45简" panose="020B0604020202020204" charset="-122"/>
                          <a:ea typeface="汉仪君黑-45简" panose="020B0604020202020204" charset="-122"/>
                        </a:rPr>
                        <a:t>卫星数据、</a:t>
                      </a:r>
                      <a:r>
                        <a:rPr lang="en-US" altLang="zh-CN" sz="1200" dirty="0">
                          <a:latin typeface="汉仪君黑-45简" panose="020B0604020202020204" charset="-122"/>
                          <a:ea typeface="汉仪君黑-45简" panose="020B0604020202020204" charset="-122"/>
                        </a:rPr>
                        <a:t>MODIS </a:t>
                      </a:r>
                      <a:r>
                        <a:rPr lang="zh-CN" altLang="en-US" sz="1200" dirty="0">
                          <a:latin typeface="汉仪君黑-45简" panose="020B0604020202020204" charset="-122"/>
                          <a:ea typeface="汉仪君黑-45简" panose="020B0604020202020204" charset="-122"/>
                        </a:rPr>
                        <a:t>遥感数据、坡度数据、房屋 与道路数据</a:t>
                      </a:r>
                      <a:endParaRPr lang="zh-CN" sz="1200" kern="100" dirty="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1200" b="1" kern="100" dirty="0">
                          <a:effectLst/>
                          <a:latin typeface="汉仪君黑-45简" panose="020B0604020202020204" charset="-122"/>
                          <a:ea typeface="汉仪君黑-45简" panose="020B0604020202020204" charset="-122"/>
                          <a:cs typeface="微软雅黑" panose="020B0503020204020204" pitchFamily="34" charset="-122"/>
                        </a:rPr>
                        <a:t> </a:t>
                      </a:r>
                      <a:r>
                        <a:rPr lang="zh-CN" altLang="en-US" sz="1200" dirty="0">
                          <a:latin typeface="汉仪君黑-45简" panose="020B0604020202020204" charset="-122"/>
                          <a:ea typeface="汉仪君黑-45简" panose="020B0604020202020204" charset="-122"/>
                        </a:rPr>
                        <a:t>地理空间数据云、中国气象 资源网、地理遥感生态网 </a:t>
                      </a:r>
                      <a:endParaRPr lang="zh-CN" sz="1200" kern="100" dirty="0">
                        <a:effectLst/>
                        <a:latin typeface="汉仪君黑-45简" panose="020B0604020202020204" charset="-122"/>
                        <a:ea typeface="汉仪君黑-45简" panose="020B0604020202020204"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2"/>
    </p:custDataLst>
  </p:cSld>
  <p:clrMapOvr>
    <a:masterClrMapping/>
  </p:clrMapOvr>
  <p:transition advTm="2000">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预防森林火灾 (2)"/>
          <p:cNvPicPr>
            <a:picLocks noChangeAspect="1"/>
          </p:cNvPicPr>
          <p:nvPr/>
        </p:nvPicPr>
        <p:blipFill>
          <a:blip r:embed="rId1" cstate="print"/>
          <a:stretch>
            <a:fillRect/>
          </a:stretch>
        </p:blipFill>
        <p:spPr>
          <a:xfrm>
            <a:off x="0" y="1021"/>
            <a:ext cx="12192000" cy="6856730"/>
          </a:xfrm>
          <a:prstGeom prst="rect">
            <a:avLst/>
          </a:prstGeom>
        </p:spPr>
      </p:pic>
      <p:sp>
        <p:nvSpPr>
          <p:cNvPr id="3" name="文本框"/>
          <p:cNvSpPr txBox="1"/>
          <p:nvPr/>
        </p:nvSpPr>
        <p:spPr>
          <a:xfrm>
            <a:off x="3747770" y="1537335"/>
            <a:ext cx="1460500" cy="3784600"/>
          </a:xfrm>
          <a:prstGeom prst="rect">
            <a:avLst/>
          </a:prstGeom>
          <a:noFill/>
        </p:spPr>
        <p:txBody>
          <a:bodyPr wrap="square" rtlCol="0">
            <a:spAutoFit/>
          </a:bodyPr>
          <a:lstStyle/>
          <a:p>
            <a:pPr algn="ctr"/>
            <a:r>
              <a:rPr lang="zh-CN" altLang="en-US" sz="6000" spc="600" dirty="0">
                <a:solidFill>
                  <a:srgbClr val="1B5D2E"/>
                </a:solidFill>
                <a:effectLst/>
                <a:latin typeface="汉仪雅酷黑简" panose="00020600040101010101" charset="-122"/>
                <a:ea typeface="汉仪雅酷黑简" panose="00020600040101010101" charset="-122"/>
                <a:cs typeface="汉仪雅酷黑简" panose="00020600040101010101" charset="-122"/>
                <a:sym typeface="汉仪君黑-45简" panose="020B0604020202020204" charset="-122"/>
              </a:rPr>
              <a:t>研究内容</a:t>
            </a:r>
            <a:endParaRPr lang="zh-CN" altLang="en-US" sz="6000" spc="600" dirty="0">
              <a:solidFill>
                <a:srgbClr val="1B5D2E"/>
              </a:solidFill>
              <a:effectLst/>
              <a:latin typeface="汉仪雅酷黑简" panose="00020600040101010101" charset="-122"/>
              <a:ea typeface="汉仪雅酷黑简" panose="00020600040101010101" charset="-122"/>
              <a:cs typeface="汉仪雅酷黑简" panose="00020600040101010101" charset="-122"/>
              <a:sym typeface="汉仪君黑-45简" panose="020B0604020202020204" charset="-122"/>
            </a:endParaRPr>
          </a:p>
        </p:txBody>
      </p:sp>
      <p:sp>
        <p:nvSpPr>
          <p:cNvPr id="6" name="矩形 5"/>
          <p:cNvSpPr/>
          <p:nvPr/>
        </p:nvSpPr>
        <p:spPr>
          <a:xfrm>
            <a:off x="5704055" y="703772"/>
            <a:ext cx="676236" cy="676236"/>
          </a:xfrm>
          <a:prstGeom prst="rect">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汉仪君黑-45简" panose="020B0604020202020204" charset="-122"/>
                <a:ea typeface="汉仪君黑-45简" panose="020B0604020202020204" charset="-122"/>
                <a:cs typeface="+mn-ea"/>
                <a:sym typeface="+mn-lt"/>
              </a:rPr>
              <a:t>01</a:t>
            </a:r>
            <a:endParaRPr lang="en-US" altLang="zh-CN" sz="2000" b="1" dirty="0">
              <a:solidFill>
                <a:schemeClr val="bg1"/>
              </a:solidFill>
              <a:latin typeface="汉仪君黑-45简" panose="020B0604020202020204" charset="-122"/>
              <a:ea typeface="汉仪君黑-45简" panose="020B0604020202020204" charset="-122"/>
              <a:cs typeface="+mn-ea"/>
              <a:sym typeface="+mn-lt"/>
            </a:endParaRPr>
          </a:p>
        </p:txBody>
      </p:sp>
      <p:sp>
        <p:nvSpPr>
          <p:cNvPr id="9" name="文本框"/>
          <p:cNvSpPr/>
          <p:nvPr/>
        </p:nvSpPr>
        <p:spPr>
          <a:xfrm>
            <a:off x="6957060" y="762000"/>
            <a:ext cx="2974975" cy="699770"/>
          </a:xfrm>
          <a:prstGeom prst="rect">
            <a:avLst/>
          </a:prstGeom>
        </p:spPr>
        <p:txBody>
          <a:bodyPr wrap="none" anchor="ctr">
            <a:normAutofit/>
          </a:bodyPr>
          <a:lstStyle/>
          <a:p>
            <a:pPr algn="l"/>
            <a:r>
              <a:rPr lang="zh-CN" altLang="en-US" sz="2400" dirty="0">
                <a:latin typeface="华文仿宋" panose="02010600040101010101" pitchFamily="2" charset="-122"/>
                <a:ea typeface="华文仿宋" panose="02010600040101010101" pitchFamily="2" charset="-122"/>
                <a:cs typeface="+mn-ea"/>
                <a:sym typeface="+mn-lt"/>
              </a:rPr>
              <a:t>基于</a:t>
            </a:r>
            <a:r>
              <a:rPr lang="en-US" altLang="zh-CN" sz="2400" dirty="0">
                <a:latin typeface="华文仿宋" panose="02010600040101010101" pitchFamily="2" charset="-122"/>
                <a:ea typeface="华文仿宋" panose="02010600040101010101" pitchFamily="2" charset="-122"/>
                <a:cs typeface="+mn-ea"/>
                <a:sym typeface="+mn-lt"/>
              </a:rPr>
              <a:t>UE5</a:t>
            </a:r>
            <a:r>
              <a:rPr lang="zh-CN" altLang="en-US" sz="2400" dirty="0">
                <a:latin typeface="华文仿宋" panose="02010600040101010101" pitchFamily="2" charset="-122"/>
                <a:ea typeface="华文仿宋" panose="02010600040101010101" pitchFamily="2" charset="-122"/>
                <a:cs typeface="+mn-ea"/>
                <a:sym typeface="+mn-lt"/>
              </a:rPr>
              <a:t>的火灾蔓延模型</a:t>
            </a:r>
            <a:endParaRPr lang="zh-CN" altLang="zh-CN" sz="2400" dirty="0">
              <a:solidFill>
                <a:srgbClr val="1B5D2E"/>
              </a:solidFill>
              <a:latin typeface="汉仪雅酷黑简" panose="00020600040101010101" charset="-122"/>
              <a:ea typeface="汉仪雅酷黑简" panose="00020600040101010101" charset="-122"/>
              <a:cs typeface="+mn-ea"/>
              <a:sym typeface="+mn-lt"/>
            </a:endParaRPr>
          </a:p>
        </p:txBody>
      </p:sp>
      <p:sp>
        <p:nvSpPr>
          <p:cNvPr id="13" name="矩形 12"/>
          <p:cNvSpPr/>
          <p:nvPr/>
        </p:nvSpPr>
        <p:spPr>
          <a:xfrm>
            <a:off x="5704055" y="1537335"/>
            <a:ext cx="676236" cy="676236"/>
          </a:xfrm>
          <a:prstGeom prst="rect">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汉仪君黑-45简" panose="020B0604020202020204" charset="-122"/>
                <a:ea typeface="汉仪君黑-45简" panose="020B0604020202020204" charset="-122"/>
                <a:cs typeface="+mn-ea"/>
                <a:sym typeface="+mn-lt"/>
              </a:rPr>
              <a:t>02</a:t>
            </a:r>
            <a:endParaRPr lang="en-US" altLang="zh-CN" sz="2000" b="1" dirty="0">
              <a:solidFill>
                <a:schemeClr val="bg1"/>
              </a:solidFill>
              <a:latin typeface="汉仪君黑-45简" panose="020B0604020202020204" charset="-122"/>
              <a:ea typeface="汉仪君黑-45简" panose="020B0604020202020204" charset="-122"/>
              <a:cs typeface="+mn-ea"/>
              <a:sym typeface="+mn-lt"/>
            </a:endParaRPr>
          </a:p>
        </p:txBody>
      </p:sp>
      <p:sp>
        <p:nvSpPr>
          <p:cNvPr id="14" name="文本框" descr="7b0a20202020227461726765744d6f64756c65223a202270726f636573734f6e6c696e65466f6e7473220a7d0a"/>
          <p:cNvSpPr/>
          <p:nvPr/>
        </p:nvSpPr>
        <p:spPr>
          <a:xfrm>
            <a:off x="6956425" y="1607820"/>
            <a:ext cx="3924300" cy="674370"/>
          </a:xfrm>
          <a:prstGeom prst="rect">
            <a:avLst/>
          </a:prstGeom>
        </p:spPr>
        <p:txBody>
          <a:bodyPr wrap="none" anchor="ctr">
            <a:normAutofit/>
          </a:bodyPr>
          <a:lstStyle/>
          <a:p>
            <a:pPr algn="l"/>
            <a:r>
              <a:rPr lang="zh-CN" altLang="en-US" sz="2400" dirty="0">
                <a:latin typeface="华文仿宋" panose="02010600040101010101" pitchFamily="2" charset="-122"/>
                <a:ea typeface="华文仿宋" panose="02010600040101010101" pitchFamily="2" charset="-122"/>
                <a:cs typeface="+mn-ea"/>
                <a:sym typeface="+mn-lt"/>
              </a:rPr>
              <a:t>上方山森林火灾风险分级</a:t>
            </a:r>
            <a:endParaRPr lang="zh-CN" altLang="en-US" sz="2400" dirty="0">
              <a:solidFill>
                <a:srgbClr val="1B5D2E"/>
              </a:solidFill>
              <a:latin typeface="华文仿宋" panose="02010600040101010101" pitchFamily="2" charset="-122"/>
              <a:ea typeface="华文仿宋" panose="02010600040101010101" pitchFamily="2" charset="-122"/>
              <a:cs typeface="+mn-ea"/>
              <a:sym typeface="+mn-lt"/>
            </a:endParaRPr>
          </a:p>
        </p:txBody>
      </p:sp>
      <p:sp>
        <p:nvSpPr>
          <p:cNvPr id="16" name="矩形 15"/>
          <p:cNvSpPr/>
          <p:nvPr/>
        </p:nvSpPr>
        <p:spPr>
          <a:xfrm>
            <a:off x="5704055" y="2411922"/>
            <a:ext cx="676236" cy="676236"/>
          </a:xfrm>
          <a:prstGeom prst="rect">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汉仪君黑-45简" panose="020B0604020202020204" charset="-122"/>
                <a:ea typeface="汉仪君黑-45简" panose="020B0604020202020204" charset="-122"/>
                <a:cs typeface="+mn-ea"/>
                <a:sym typeface="+mn-lt"/>
              </a:rPr>
              <a:t>03</a:t>
            </a:r>
            <a:endParaRPr lang="en-US" altLang="zh-CN" sz="2000" b="1" dirty="0">
              <a:solidFill>
                <a:schemeClr val="bg1"/>
              </a:solidFill>
              <a:latin typeface="汉仪君黑-45简" panose="020B0604020202020204" charset="-122"/>
              <a:ea typeface="汉仪君黑-45简" panose="020B0604020202020204" charset="-122"/>
              <a:cs typeface="+mn-ea"/>
              <a:sym typeface="+mn-lt"/>
            </a:endParaRPr>
          </a:p>
        </p:txBody>
      </p:sp>
      <p:sp>
        <p:nvSpPr>
          <p:cNvPr id="17" name="文本框"/>
          <p:cNvSpPr/>
          <p:nvPr/>
        </p:nvSpPr>
        <p:spPr>
          <a:xfrm>
            <a:off x="6956425" y="2428240"/>
            <a:ext cx="3115945" cy="699770"/>
          </a:xfrm>
          <a:prstGeom prst="rect">
            <a:avLst/>
          </a:prstGeom>
        </p:spPr>
        <p:txBody>
          <a:bodyPr wrap="none" anchor="ctr">
            <a:normAutofit/>
          </a:bodyPr>
          <a:lstStyle/>
          <a:p>
            <a:pPr marR="0" indent="0" algn="l" defTabSz="914400" fontAlgn="auto">
              <a:lnSpc>
                <a:spcPct val="100000"/>
              </a:lnSpc>
              <a:spcBef>
                <a:spcPts val="0"/>
              </a:spcBef>
              <a:spcAft>
                <a:spcPts val="0"/>
              </a:spcAft>
              <a:buClrTx/>
              <a:buSzTx/>
              <a:buFontTx/>
              <a:buNone/>
              <a:defRPr/>
            </a:pPr>
            <a:r>
              <a:rPr lang="zh-CN" altLang="en-US" sz="2400" dirty="0">
                <a:latin typeface="华文仿宋" panose="02010600040101010101" pitchFamily="2" charset="-122"/>
                <a:ea typeface="华文仿宋" panose="02010600040101010101" pitchFamily="2" charset="-122"/>
                <a:cs typeface="+mn-ea"/>
                <a:sym typeface="+mn-lt"/>
              </a:rPr>
              <a:t>火灾预警监测点布设</a:t>
            </a:r>
            <a:endParaRPr lang="zh-CN" altLang="en-US" sz="2400" dirty="0">
              <a:solidFill>
                <a:srgbClr val="1B5D2E"/>
              </a:solidFill>
              <a:latin typeface="汉仪雅酷黑简" panose="00020600040101010101" charset="-122"/>
              <a:ea typeface="汉仪雅酷黑简" panose="00020600040101010101" charset="-122"/>
              <a:cs typeface="+mn-ea"/>
              <a:sym typeface="+mn-lt"/>
            </a:endParaRPr>
          </a:p>
        </p:txBody>
      </p:sp>
      <p:sp>
        <p:nvSpPr>
          <p:cNvPr id="19" name="矩形 18"/>
          <p:cNvSpPr/>
          <p:nvPr/>
        </p:nvSpPr>
        <p:spPr>
          <a:xfrm>
            <a:off x="5704055" y="3286125"/>
            <a:ext cx="676236" cy="676236"/>
          </a:xfrm>
          <a:prstGeom prst="rect">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汉仪君黑-45简" panose="020B0604020202020204" charset="-122"/>
                <a:ea typeface="汉仪君黑-45简" panose="020B0604020202020204" charset="-122"/>
                <a:cs typeface="+mn-ea"/>
                <a:sym typeface="+mn-lt"/>
              </a:rPr>
              <a:t>04</a:t>
            </a:r>
            <a:endParaRPr lang="en-US" altLang="zh-CN" sz="2000" b="1" dirty="0">
              <a:solidFill>
                <a:schemeClr val="bg1"/>
              </a:solidFill>
              <a:latin typeface="汉仪君黑-45简" panose="020B0604020202020204" charset="-122"/>
              <a:ea typeface="汉仪君黑-45简" panose="020B0604020202020204" charset="-122"/>
              <a:cs typeface="+mn-ea"/>
              <a:sym typeface="+mn-lt"/>
            </a:endParaRPr>
          </a:p>
        </p:txBody>
      </p:sp>
      <p:sp>
        <p:nvSpPr>
          <p:cNvPr id="21" name="文本框"/>
          <p:cNvSpPr/>
          <p:nvPr/>
        </p:nvSpPr>
        <p:spPr>
          <a:xfrm>
            <a:off x="6955790" y="3286125"/>
            <a:ext cx="3432810" cy="699770"/>
          </a:xfrm>
          <a:prstGeom prst="rect">
            <a:avLst/>
          </a:prstGeom>
        </p:spPr>
        <p:txBody>
          <a:bodyPr wrap="none" anchor="ctr">
            <a:normAutofit/>
          </a:bodyPr>
          <a:lstStyle/>
          <a:p>
            <a:pPr marR="0" indent="0" algn="l" defTabSz="914400" fontAlgn="auto">
              <a:lnSpc>
                <a:spcPct val="100000"/>
              </a:lnSpc>
              <a:spcBef>
                <a:spcPts val="0"/>
              </a:spcBef>
              <a:spcAft>
                <a:spcPts val="0"/>
              </a:spcAft>
              <a:buClrTx/>
              <a:buSzTx/>
              <a:buFontTx/>
              <a:buNone/>
              <a:defRPr/>
            </a:pPr>
            <a:r>
              <a:rPr lang="zh-CN" altLang="en-US" sz="2400" dirty="0">
                <a:latin typeface="华文仿宋" panose="02010600040101010101" pitchFamily="2" charset="-122"/>
                <a:ea typeface="华文仿宋" panose="02010600040101010101" pitchFamily="2" charset="-122"/>
                <a:cs typeface="+mn-ea"/>
                <a:sym typeface="+mn-lt"/>
              </a:rPr>
              <a:t>上方山微型消防站布设</a:t>
            </a:r>
            <a:endParaRPr lang="zh-CN" altLang="en-US" sz="2400" dirty="0">
              <a:solidFill>
                <a:srgbClr val="1B5D2E"/>
              </a:solidFill>
              <a:latin typeface="汉仪雅酷黑简" panose="00020600040101010101" charset="-122"/>
              <a:ea typeface="汉仪雅酷黑简" panose="00020600040101010101" charset="-122"/>
              <a:cs typeface="+mn-ea"/>
              <a:sym typeface="+mn-lt"/>
            </a:endParaRPr>
          </a:p>
        </p:txBody>
      </p:sp>
      <p:sp>
        <p:nvSpPr>
          <p:cNvPr id="2" name="矩形 1"/>
          <p:cNvSpPr/>
          <p:nvPr/>
        </p:nvSpPr>
        <p:spPr>
          <a:xfrm>
            <a:off x="5704055" y="5868862"/>
            <a:ext cx="676236" cy="676236"/>
          </a:xfrm>
          <a:prstGeom prst="rect">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dirty="0">
                <a:solidFill>
                  <a:schemeClr val="bg1"/>
                </a:solidFill>
                <a:latin typeface="汉仪君黑-45简" panose="020B0604020202020204" charset="-122"/>
                <a:ea typeface="汉仪君黑-45简" panose="020B0604020202020204" charset="-122"/>
                <a:cs typeface="+mn-ea"/>
                <a:sym typeface="+mn-lt"/>
              </a:rPr>
              <a:t>07</a:t>
            </a:r>
            <a:endParaRPr lang="en-US" altLang="zh-CN" sz="2000" b="1" dirty="0">
              <a:solidFill>
                <a:schemeClr val="bg1"/>
              </a:solidFill>
              <a:latin typeface="汉仪君黑-45简" panose="020B0604020202020204" charset="-122"/>
              <a:ea typeface="汉仪君黑-45简" panose="020B0604020202020204" charset="-122"/>
              <a:cs typeface="+mn-ea"/>
              <a:sym typeface="+mn-lt"/>
            </a:endParaRPr>
          </a:p>
        </p:txBody>
      </p:sp>
      <p:sp>
        <p:nvSpPr>
          <p:cNvPr id="5" name="文本框"/>
          <p:cNvSpPr/>
          <p:nvPr/>
        </p:nvSpPr>
        <p:spPr>
          <a:xfrm>
            <a:off x="6956425" y="4100830"/>
            <a:ext cx="3606800" cy="699770"/>
          </a:xfrm>
          <a:prstGeom prst="rect">
            <a:avLst/>
          </a:prstGeom>
        </p:spPr>
        <p:txBody>
          <a:bodyPr wrap="none" anchor="ctr">
            <a:normAutofit/>
          </a:bodyPr>
          <a:p>
            <a:pPr marR="0" indent="0" algn="l" defTabSz="914400" fontAlgn="auto">
              <a:lnSpc>
                <a:spcPct val="100000"/>
              </a:lnSpc>
              <a:spcBef>
                <a:spcPts val="0"/>
              </a:spcBef>
              <a:spcAft>
                <a:spcPts val="0"/>
              </a:spcAft>
              <a:buClrTx/>
              <a:buSzTx/>
              <a:buFontTx/>
              <a:buNone/>
              <a:defRPr/>
            </a:pPr>
            <a:r>
              <a:rPr lang="zh-CN" altLang="en-US" sz="2400" dirty="0">
                <a:latin typeface="华文仿宋" panose="02010600040101010101" pitchFamily="2" charset="-122"/>
                <a:ea typeface="华文仿宋" panose="02010600040101010101" pitchFamily="2" charset="-122"/>
                <a:cs typeface="+mn-ea"/>
                <a:sym typeface="+mn-lt"/>
              </a:rPr>
              <a:t>消防路线分析与布设</a:t>
            </a:r>
            <a:endParaRPr lang="zh-CN" altLang="en-US" sz="2400" dirty="0">
              <a:solidFill>
                <a:srgbClr val="1B5D2E"/>
              </a:solidFill>
              <a:latin typeface="汉仪雅酷黑简" panose="00020600040101010101" charset="-122"/>
              <a:ea typeface="汉仪雅酷黑简" panose="00020600040101010101" charset="-122"/>
              <a:cs typeface="+mn-ea"/>
              <a:sym typeface="+mn-lt"/>
            </a:endParaRPr>
          </a:p>
        </p:txBody>
      </p:sp>
      <p:sp>
        <p:nvSpPr>
          <p:cNvPr id="8" name="矩形 7"/>
          <p:cNvSpPr/>
          <p:nvPr/>
        </p:nvSpPr>
        <p:spPr>
          <a:xfrm>
            <a:off x="5704055" y="5035107"/>
            <a:ext cx="676236" cy="676236"/>
          </a:xfrm>
          <a:prstGeom prst="rect">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dirty="0">
                <a:solidFill>
                  <a:schemeClr val="bg1"/>
                </a:solidFill>
                <a:latin typeface="汉仪君黑-45简" panose="020B0604020202020204" charset="-122"/>
                <a:ea typeface="汉仪君黑-45简" panose="020B0604020202020204" charset="-122"/>
                <a:cs typeface="+mn-ea"/>
                <a:sym typeface="+mn-lt"/>
              </a:rPr>
              <a:t>06</a:t>
            </a:r>
            <a:endParaRPr lang="en-US" altLang="zh-CN" sz="2000" b="1" dirty="0">
              <a:solidFill>
                <a:schemeClr val="bg1"/>
              </a:solidFill>
              <a:latin typeface="汉仪君黑-45简" panose="020B0604020202020204" charset="-122"/>
              <a:ea typeface="汉仪君黑-45简" panose="020B0604020202020204" charset="-122"/>
              <a:cs typeface="+mn-ea"/>
              <a:sym typeface="+mn-lt"/>
            </a:endParaRPr>
          </a:p>
        </p:txBody>
      </p:sp>
      <p:sp>
        <p:nvSpPr>
          <p:cNvPr id="10" name="矩形 9"/>
          <p:cNvSpPr/>
          <p:nvPr/>
        </p:nvSpPr>
        <p:spPr>
          <a:xfrm>
            <a:off x="5704055" y="4160712"/>
            <a:ext cx="676236" cy="676236"/>
          </a:xfrm>
          <a:prstGeom prst="rect">
            <a:avLst/>
          </a:prstGeom>
          <a:solidFill>
            <a:srgbClr val="1B5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dirty="0">
                <a:solidFill>
                  <a:schemeClr val="bg1"/>
                </a:solidFill>
                <a:latin typeface="汉仪君黑-45简" panose="020B0604020202020204" charset="-122"/>
                <a:ea typeface="汉仪君黑-45简" panose="020B0604020202020204" charset="-122"/>
                <a:cs typeface="+mn-ea"/>
                <a:sym typeface="+mn-lt"/>
              </a:rPr>
              <a:t>05</a:t>
            </a:r>
            <a:endParaRPr lang="en-US" altLang="zh-CN" sz="2000" b="1" dirty="0">
              <a:solidFill>
                <a:schemeClr val="bg1"/>
              </a:solidFill>
              <a:latin typeface="汉仪君黑-45简" panose="020B0604020202020204" charset="-122"/>
              <a:ea typeface="汉仪君黑-45简" panose="020B0604020202020204" charset="-122"/>
              <a:cs typeface="+mn-ea"/>
              <a:sym typeface="+mn-lt"/>
            </a:endParaRPr>
          </a:p>
        </p:txBody>
      </p:sp>
      <p:sp>
        <p:nvSpPr>
          <p:cNvPr id="12" name="文本框"/>
          <p:cNvSpPr/>
          <p:nvPr/>
        </p:nvSpPr>
        <p:spPr>
          <a:xfrm>
            <a:off x="6957060" y="4984750"/>
            <a:ext cx="3252470" cy="699770"/>
          </a:xfrm>
          <a:prstGeom prst="rect">
            <a:avLst/>
          </a:prstGeom>
        </p:spPr>
        <p:txBody>
          <a:bodyPr wrap="none" anchor="ctr">
            <a:normAutofit/>
          </a:bodyPr>
          <a:p>
            <a:pPr marR="0" indent="0" algn="l" defTabSz="914400" fontAlgn="auto">
              <a:lnSpc>
                <a:spcPct val="100000"/>
              </a:lnSpc>
              <a:spcBef>
                <a:spcPts val="0"/>
              </a:spcBef>
              <a:spcAft>
                <a:spcPts val="0"/>
              </a:spcAft>
              <a:buClrTx/>
              <a:buSzTx/>
              <a:buFontTx/>
              <a:buNone/>
              <a:defRPr/>
            </a:pPr>
            <a:r>
              <a:rPr lang="zh-CN" altLang="en-US" sz="2400" dirty="0">
                <a:latin typeface="华文仿宋" panose="02010600040101010101" pitchFamily="2" charset="-122"/>
                <a:ea typeface="华文仿宋" panose="02010600040101010101" pitchFamily="2" charset="-122"/>
                <a:cs typeface="+mn-ea"/>
                <a:sym typeface="+mn-lt"/>
              </a:rPr>
              <a:t>森林火灾避难点选址</a:t>
            </a:r>
            <a:endParaRPr lang="zh-CN" altLang="en-US" sz="2400" dirty="0">
              <a:solidFill>
                <a:srgbClr val="1B5D2E"/>
              </a:solidFill>
              <a:latin typeface="汉仪雅酷黑简" panose="00020600040101010101" charset="-122"/>
              <a:ea typeface="汉仪雅酷黑简" panose="00020600040101010101" charset="-122"/>
              <a:cs typeface="+mn-ea"/>
              <a:sym typeface="+mn-lt"/>
            </a:endParaRPr>
          </a:p>
        </p:txBody>
      </p:sp>
      <p:sp>
        <p:nvSpPr>
          <p:cNvPr id="20" name="文本框"/>
          <p:cNvSpPr/>
          <p:nvPr/>
        </p:nvSpPr>
        <p:spPr>
          <a:xfrm>
            <a:off x="6957060" y="5868670"/>
            <a:ext cx="3305810" cy="699770"/>
          </a:xfrm>
          <a:prstGeom prst="rect">
            <a:avLst/>
          </a:prstGeom>
        </p:spPr>
        <p:txBody>
          <a:bodyPr wrap="none" anchor="ctr">
            <a:normAutofit/>
          </a:bodyPr>
          <a:lstStyle/>
          <a:p>
            <a:pPr marR="0" indent="0" algn="l" defTabSz="914400" fontAlgn="auto">
              <a:lnSpc>
                <a:spcPct val="100000"/>
              </a:lnSpc>
              <a:spcBef>
                <a:spcPts val="0"/>
              </a:spcBef>
              <a:spcAft>
                <a:spcPts val="0"/>
              </a:spcAft>
              <a:buClrTx/>
              <a:buSzTx/>
              <a:buFontTx/>
              <a:buNone/>
              <a:defRPr/>
            </a:pPr>
            <a:r>
              <a:rPr lang="zh-CN" altLang="en-US" sz="2400" dirty="0">
                <a:latin typeface="华文仿宋" panose="02010600040101010101" pitchFamily="2" charset="-122"/>
                <a:ea typeface="华文仿宋" panose="02010600040101010101" pitchFamily="2" charset="-122"/>
                <a:cs typeface="+mn-ea"/>
                <a:sym typeface="+mn-lt"/>
              </a:rPr>
              <a:t>灾后财产损失分析</a:t>
            </a:r>
            <a:endParaRPr lang="zh-CN" altLang="en-US" sz="2400" dirty="0">
              <a:solidFill>
                <a:srgbClr val="1B5D2E"/>
              </a:solidFill>
              <a:latin typeface="汉仪雅酷黑简" panose="00020600040101010101" charset="-122"/>
              <a:ea typeface="汉仪雅酷黑简" panose="00020600040101010101" charset="-122"/>
              <a:cs typeface="+mn-ea"/>
              <a:sym typeface="+mn-lt"/>
            </a:endParaRPr>
          </a:p>
        </p:txBody>
      </p:sp>
    </p:spTree>
  </p:cSld>
  <p:clrMapOvr>
    <a:masterClrMapping/>
  </p:clrMapOvr>
  <p:timing>
    <p:tnLst>
      <p:par>
        <p:cTn id="1" dur="indefinite" restart="never" nodeType="tmRoot"/>
      </p:par>
    </p:tnLst>
    <p:bldLst>
      <p:bldP spid="6" grpId="0" bldLvl="0" animBg="1"/>
      <p:bldP spid="13" grpId="0" bldLvl="0" animBg="1"/>
      <p:bldP spid="16" grpId="0" bldLvl="0" animBg="1"/>
      <p:bldP spid="19" grpId="0" bldLvl="0" animBg="1"/>
      <p:bldP spid="2" grpId="0" bldLvl="0" animBg="1"/>
      <p:bldP spid="8" grpId="0" bldLvl="0" animBg="1"/>
      <p:bldP spid="1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6780" y="440055"/>
            <a:ext cx="4023439" cy="461665"/>
          </a:xfrm>
          <a:prstGeom prst="rect">
            <a:avLst/>
          </a:prstGeom>
          <a:noFill/>
        </p:spPr>
        <p:txBody>
          <a:bodyPr wrap="square" rtlCol="0">
            <a:spAutoFit/>
          </a:bodyPr>
          <a:lstStyle/>
          <a:p>
            <a:pPr marR="0" indent="0" algn="dist" defTabSz="914400" fontAlgn="auto">
              <a:lnSpc>
                <a:spcPct val="100000"/>
              </a:lnSpc>
              <a:spcBef>
                <a:spcPts val="0"/>
              </a:spcBef>
              <a:spcAft>
                <a:spcPts val="0"/>
              </a:spcAft>
              <a:buClrTx/>
              <a:buSzTx/>
              <a:buFontTx/>
              <a:buNone/>
              <a:defRPr/>
            </a:pPr>
            <a:r>
              <a:rPr lang="zh-CN" altLang="en-US" sz="2400" dirty="0">
                <a:solidFill>
                  <a:srgbClr val="1B5D2E"/>
                </a:solidFill>
                <a:latin typeface="汉仪君黑-45简" panose="020B0604020202020204" charset="-122"/>
                <a:ea typeface="汉仪君黑-45简" panose="020B0604020202020204" charset="-122"/>
                <a:cs typeface="+mn-ea"/>
                <a:sym typeface="+mn-lt"/>
              </a:rPr>
              <a:t>基于</a:t>
            </a:r>
            <a:r>
              <a:rPr lang="en-US" altLang="zh-CN" sz="2400" dirty="0">
                <a:solidFill>
                  <a:srgbClr val="1B5D2E"/>
                </a:solidFill>
                <a:latin typeface="汉仪君黑-45简" panose="020B0604020202020204" charset="-122"/>
                <a:ea typeface="汉仪君黑-45简" panose="020B0604020202020204" charset="-122"/>
                <a:cs typeface="+mn-ea"/>
                <a:sym typeface="+mn-lt"/>
              </a:rPr>
              <a:t>UE5</a:t>
            </a:r>
            <a:r>
              <a:rPr lang="zh-CN" altLang="en-US" sz="2400" dirty="0">
                <a:solidFill>
                  <a:srgbClr val="1B5D2E"/>
                </a:solidFill>
                <a:latin typeface="汉仪君黑-45简" panose="020B0604020202020204" charset="-122"/>
                <a:ea typeface="汉仪君黑-45简" panose="020B0604020202020204" charset="-122"/>
                <a:cs typeface="+mn-ea"/>
                <a:sym typeface="+mn-lt"/>
              </a:rPr>
              <a:t>的火灾蔓延模型</a:t>
            </a:r>
            <a:endParaRPr kumimoji="0" lang="zh-CN" altLang="en-US" sz="2400" i="0" kern="1200" cap="none" spc="0" normalizeH="0" noProof="0" dirty="0">
              <a:solidFill>
                <a:srgbClr val="1B5D2E"/>
              </a:solidFill>
              <a:latin typeface="汉仪君黑-45简" panose="020B0604020202020204" charset="-122"/>
              <a:ea typeface="汉仪君黑-45简" panose="020B0604020202020204" charset="-122"/>
              <a:cs typeface="+mn-ea"/>
              <a:sym typeface="+mn-lt"/>
            </a:endParaRPr>
          </a:p>
        </p:txBody>
      </p:sp>
      <p:sp>
        <p:nvSpPr>
          <p:cNvPr id="9" name="椭圆 8"/>
          <p:cNvSpPr/>
          <p:nvPr/>
        </p:nvSpPr>
        <p:spPr>
          <a:xfrm>
            <a:off x="400050" y="393700"/>
            <a:ext cx="506730" cy="506730"/>
          </a:xfrm>
          <a:prstGeom prst="ellipse">
            <a:avLst/>
          </a:prstGeom>
          <a:solidFill>
            <a:srgbClr val="1B5D2E"/>
          </a:solidFill>
          <a:ln>
            <a:solidFill>
              <a:srgbClr val="1B5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pic>
        <p:nvPicPr>
          <p:cNvPr id="100" name="图片 99"/>
          <p:cNvPicPr/>
          <p:nvPr/>
        </p:nvPicPr>
        <p:blipFill>
          <a:blip r:embed="rId1" cstate="print">
            <a:lum bright="100000"/>
          </a:blip>
          <a:stretch>
            <a:fillRect/>
          </a:stretch>
        </p:blipFill>
        <p:spPr>
          <a:xfrm>
            <a:off x="411480" y="359562"/>
            <a:ext cx="495300" cy="495300"/>
          </a:xfrm>
          <a:prstGeom prst="rect">
            <a:avLst/>
          </a:prstGeom>
          <a:noFill/>
          <a:ln w="9525">
            <a:noFill/>
          </a:ln>
        </p:spPr>
      </p:pic>
      <p:sp>
        <p:nvSpPr>
          <p:cNvPr id="6" name="文本框 5"/>
          <p:cNvSpPr txBox="1"/>
          <p:nvPr/>
        </p:nvSpPr>
        <p:spPr>
          <a:xfrm>
            <a:off x="495300" y="2277745"/>
            <a:ext cx="3059430" cy="3353435"/>
          </a:xfrm>
          <a:prstGeom prst="rect">
            <a:avLst/>
          </a:prstGeom>
          <a:noFill/>
        </p:spPr>
        <p:txBody>
          <a:bodyPr wrap="square">
            <a:spAutoFit/>
          </a:bodyPr>
          <a:lstStyle/>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Cesium作为开源地图引擎，被广泛用于三维场景的构建和应用，我们依托</a:t>
            </a:r>
            <a:r>
              <a:rPr lang="zh-CN" altLang="en-US" sz="1600" dirty="0">
                <a:latin typeface="汉仪雅酷黑简" panose="00020600040101010101" charset="-122"/>
                <a:ea typeface="汉仪雅酷黑简" panose="00020600040101010101" charset="-122"/>
                <a:sym typeface="华文仿宋" panose="02010600040101010101" pitchFamily="2" charset="-122"/>
              </a:rPr>
              <a:t>Cesium</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和</a:t>
            </a:r>
            <a:r>
              <a:rPr lang="en-US" altLang="zh-CN" sz="1600" dirty="0">
                <a:latin typeface="汉仪雅酷黑简" panose="00020600040101010101" charset="-122"/>
                <a:ea typeface="汉仪雅酷黑简" panose="00020600040101010101" charset="-122"/>
                <a:sym typeface="华文仿宋" panose="02010600040101010101" pitchFamily="2" charset="-122"/>
              </a:rPr>
              <a:t>UE5</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对山火爆发的情况进行了</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虚拟</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仿真。</a:t>
            </a:r>
            <a:endParaRPr lang="en-US" altLang="zh-CN" sz="1400" dirty="0">
              <a:latin typeface="华文仿宋" panose="02010600040101010101" pitchFamily="2" charset="-122"/>
              <a:ea typeface="华文仿宋" panose="02010600040101010101" pitchFamily="2" charset="-122"/>
              <a:sym typeface="华文仿宋" panose="02010600040101010101" pitchFamily="2" charset="-122"/>
            </a:endParaRPr>
          </a:p>
          <a:p>
            <a:endParaRPr lang="en-US" altLang="zh-CN"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1</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UE5</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虚幻引擎渲染效果强大，</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适合三维虚拟空间的大场景漫游</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，极大地增强了三维场景的视觉观感。</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UE5</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适合三维虚拟空间的大场景漫游。</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a:p>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2</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）将</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UE5</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虚幻引擎与</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GIS</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结合，既充分彰显了</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UE5</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虚幻引擎渲染速度快、物理属性逼真、流畅度高的技术优势，又较传统</a:t>
            </a:r>
            <a:r>
              <a:rPr lang="en-US" altLang="zh-CN" sz="1400" dirty="0">
                <a:latin typeface="华文仿宋" panose="02010600040101010101" pitchFamily="2" charset="-122"/>
                <a:ea typeface="华文仿宋" panose="02010600040101010101" pitchFamily="2" charset="-122"/>
                <a:sym typeface="华文仿宋" panose="02010600040101010101" pitchFamily="2" charset="-122"/>
              </a:rPr>
              <a:t>GIS</a:t>
            </a:r>
            <a:r>
              <a:rPr lang="zh-CN" altLang="en-US" sz="1400" dirty="0">
                <a:latin typeface="华文仿宋" panose="02010600040101010101" pitchFamily="2" charset="-122"/>
                <a:ea typeface="华文仿宋" panose="02010600040101010101" pitchFamily="2" charset="-122"/>
                <a:sym typeface="华文仿宋" panose="02010600040101010101" pitchFamily="2" charset="-122"/>
              </a:rPr>
              <a:t>具有更高级别的场景特效。</a:t>
            </a:r>
            <a:endParaRPr lang="zh-CN" altLang="en-US" sz="1400" dirty="0">
              <a:latin typeface="华文仿宋" panose="02010600040101010101" pitchFamily="2" charset="-122"/>
              <a:ea typeface="华文仿宋" panose="02010600040101010101" pitchFamily="2" charset="-122"/>
              <a:sym typeface="华文仿宋" panose="02010600040101010101" pitchFamily="2" charset="-122"/>
            </a:endParaRPr>
          </a:p>
        </p:txBody>
      </p:sp>
      <p:sp>
        <p:nvSpPr>
          <p:cNvPr id="10" name="文本框 9"/>
          <p:cNvSpPr txBox="1"/>
          <p:nvPr/>
        </p:nvSpPr>
        <p:spPr>
          <a:xfrm>
            <a:off x="411480" y="1426210"/>
            <a:ext cx="3411855" cy="583565"/>
          </a:xfrm>
          <a:prstGeom prst="rect">
            <a:avLst/>
          </a:prstGeom>
          <a:noFill/>
        </p:spPr>
        <p:txBody>
          <a:bodyPr wrap="square" rtlCol="0">
            <a:spAutoFit/>
          </a:bodyPr>
          <a:lstStyle/>
          <a:p>
            <a:r>
              <a:rPr lang="zh-CN" altLang="en-US" sz="1600" dirty="0">
                <a:solidFill>
                  <a:schemeClr val="accent6">
                    <a:lumMod val="50000"/>
                  </a:schemeClr>
                </a:solidFill>
                <a:latin typeface="华文仿宋" panose="02010600040101010101" pitchFamily="2" charset="-122"/>
                <a:ea typeface="华文仿宋" panose="02010600040101010101" pitchFamily="2" charset="-122"/>
                <a:sym typeface="华文仿宋" panose="02010600040101010101" pitchFamily="2" charset="-122"/>
              </a:rPr>
              <a:t>利用</a:t>
            </a:r>
            <a:r>
              <a:rPr lang="en-US" altLang="zh-CN" sz="1600" dirty="0">
                <a:solidFill>
                  <a:schemeClr val="accent6">
                    <a:lumMod val="50000"/>
                  </a:schemeClr>
                </a:solidFill>
                <a:latin typeface="华文仿宋" panose="02010600040101010101" pitchFamily="2" charset="-122"/>
                <a:ea typeface="华文仿宋" panose="02010600040101010101" pitchFamily="2" charset="-122"/>
                <a:sym typeface="华文仿宋" panose="02010600040101010101" pitchFamily="2" charset="-122"/>
              </a:rPr>
              <a:t>cesium for unreal</a:t>
            </a:r>
            <a:r>
              <a:rPr lang="zh-CN" altLang="en-US" sz="1600" dirty="0">
                <a:solidFill>
                  <a:schemeClr val="accent6">
                    <a:lumMod val="50000"/>
                  </a:schemeClr>
                </a:solidFill>
                <a:latin typeface="华文仿宋" panose="02010600040101010101" pitchFamily="2" charset="-122"/>
                <a:ea typeface="华文仿宋" panose="02010600040101010101" pitchFamily="2" charset="-122"/>
                <a:sym typeface="华文仿宋" panose="02010600040101010101" pitchFamily="2" charset="-122"/>
              </a:rPr>
              <a:t>插件在</a:t>
            </a:r>
            <a:r>
              <a:rPr lang="en-US" altLang="zh-CN" sz="1600" dirty="0">
                <a:solidFill>
                  <a:schemeClr val="accent6">
                    <a:lumMod val="50000"/>
                  </a:schemeClr>
                </a:solidFill>
                <a:latin typeface="华文仿宋" panose="02010600040101010101" pitchFamily="2" charset="-122"/>
                <a:ea typeface="华文仿宋" panose="02010600040101010101" pitchFamily="2" charset="-122"/>
                <a:sym typeface="华文仿宋" panose="02010600040101010101" pitchFamily="2" charset="-122"/>
              </a:rPr>
              <a:t>UE5</a:t>
            </a:r>
            <a:r>
              <a:rPr lang="zh-CN" altLang="en-US" sz="1600" dirty="0">
                <a:solidFill>
                  <a:schemeClr val="accent6">
                    <a:lumMod val="50000"/>
                  </a:schemeClr>
                </a:solidFill>
                <a:latin typeface="华文仿宋" panose="02010600040101010101" pitchFamily="2" charset="-122"/>
                <a:ea typeface="华文仿宋" panose="02010600040101010101" pitchFamily="2" charset="-122"/>
                <a:sym typeface="华文仿宋" panose="02010600040101010101" pitchFamily="2" charset="-122"/>
              </a:rPr>
              <a:t>中打造逼真三维场景</a:t>
            </a:r>
            <a:endParaRPr lang="zh-CN" altLang="en-US" sz="1600" dirty="0">
              <a:solidFill>
                <a:schemeClr val="accent6">
                  <a:lumMod val="50000"/>
                </a:schemeClr>
              </a:solidFill>
              <a:latin typeface="华文仿宋" panose="02010600040101010101" pitchFamily="2" charset="-122"/>
              <a:ea typeface="华文仿宋" panose="02010600040101010101" pitchFamily="2" charset="-122"/>
              <a:sym typeface="华文仿宋" panose="02010600040101010101" pitchFamily="2" charset="-122"/>
            </a:endParaRPr>
          </a:p>
        </p:txBody>
      </p:sp>
      <p:pic>
        <p:nvPicPr>
          <p:cNvPr id="2" name="8月25日">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4084320" y="1845945"/>
            <a:ext cx="7120255" cy="3501390"/>
          </a:xfrm>
          <a:prstGeom prst="rect">
            <a:avLst/>
          </a:prstGeom>
        </p:spPr>
      </p:pic>
    </p:spTree>
    <p:custDataLst>
      <p:tags r:id="rId6"/>
    </p:custDataLst>
  </p:cSld>
  <p:clrMapOvr>
    <a:masterClrMapping/>
  </p:clrMapOvr>
  <p:transition advTm="2000">
    <p:comb/>
  </p:transition>
  <p:timing>
    <p:tnLst>
      <p:par>
        <p:cTn id="1" dur="indefinite" restart="never" nodeType="tmRoot">
          <p:childTnLst>
            <p:video fullScrn="0">
              <p:cMediaNode>
                <p:cTn id="2" fill="hold" display="1">
                  <p:stCondLst>
                    <p:cond delay="indefinite"/>
                  </p:stCondLst>
                </p:cTn>
                <p:tgtEl>
                  <p:spTgt spid="2"/>
                </p:tgtEl>
              </p:cMediaNode>
            </p:video>
          </p:childTnLst>
        </p:cTn>
      </p:par>
    </p:tnLst>
  </p:timing>
</p:sld>
</file>

<file path=ppt/tags/tag1.xml><?xml version="1.0" encoding="utf-8"?>
<p:tagLst xmlns:p="http://schemas.openxmlformats.org/presentationml/2006/main">
  <p:tag name="TIMING" val="|6.76"/>
</p:tagLst>
</file>

<file path=ppt/tags/tag10.xml><?xml version="1.0" encoding="utf-8"?>
<p:tagLst xmlns:p="http://schemas.openxmlformats.org/presentationml/2006/main">
  <p:tag name="KSO_WM_BEAUTIFY_FLAG" val="#wm#"/>
  <p:tag name="KSO_WM_TEMPLATE_CATEGORY" val="custom"/>
  <p:tag name="KSO_WM_TEMPLATE_INDEX" val="20205081"/>
</p:tagLst>
</file>

<file path=ppt/tags/tag11.xml><?xml version="1.0" encoding="utf-8"?>
<p:tagLst xmlns:p="http://schemas.openxmlformats.org/presentationml/2006/main">
  <p:tag name="KSO_WM_BEAUTIFY_FLAG" val="#wm#"/>
  <p:tag name="KSO_WM_TEMPLATE_CATEGORY" val="custom"/>
  <p:tag name="KSO_WM_TEMPLATE_INDEX" val="20205081"/>
</p:tagLst>
</file>

<file path=ppt/tags/tag12.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PA" val="v5.2.11"/>
</p:tagLst>
</file>

<file path=ppt/tags/tag15.xml><?xml version="1.0" encoding="utf-8"?>
<p:tagLst xmlns:p="http://schemas.openxmlformats.org/presentationml/2006/main">
  <p:tag name="PA" val="v5.2.11"/>
</p:tagLst>
</file>

<file path=ppt/tags/tag16.xml><?xml version="1.0" encoding="utf-8"?>
<p:tagLst xmlns:p="http://schemas.openxmlformats.org/presentationml/2006/main">
  <p:tag name="PA" val="v5.2.11"/>
</p:tagLst>
</file>

<file path=ppt/tags/tag17.xml><?xml version="1.0" encoding="utf-8"?>
<p:tagLst xmlns:p="http://schemas.openxmlformats.org/presentationml/2006/main">
  <p:tag name="PA" val="v5.2.11"/>
</p:tagLst>
</file>

<file path=ppt/tags/tag18.xml><?xml version="1.0" encoding="utf-8"?>
<p:tagLst xmlns:p="http://schemas.openxmlformats.org/presentationml/2006/main">
  <p:tag name="PA" val="v5.2.11"/>
</p:tagLst>
</file>

<file path=ppt/tags/tag19.xml><?xml version="1.0" encoding="utf-8"?>
<p:tagLst xmlns:p="http://schemas.openxmlformats.org/presentationml/2006/main">
  <p:tag name="PA" val="v5.2.11"/>
</p:tagLst>
</file>

<file path=ppt/tags/tag2.xml><?xml version="1.0" encoding="utf-8"?>
<p:tagLst xmlns:p="http://schemas.openxmlformats.org/presentationml/2006/main">
  <p:tag name="KSO_WM_BEAUTIFY_FLAG" val="#wm#"/>
  <p:tag name="KSO_WM_TEMPLATE_CATEGORY" val="custom"/>
  <p:tag name="KSO_WM_TEMPLATE_INDEX" val="20205081"/>
</p:tagLst>
</file>

<file path=ppt/tags/tag20.xml><?xml version="1.0" encoding="utf-8"?>
<p:tagLst xmlns:p="http://schemas.openxmlformats.org/presentationml/2006/main">
  <p:tag name="PA" val="v5.2.11"/>
</p:tagLst>
</file>

<file path=ppt/tags/tag21.xml><?xml version="1.0" encoding="utf-8"?>
<p:tagLst xmlns:p="http://schemas.openxmlformats.org/presentationml/2006/main">
  <p:tag name="PA" val="v5.2.11"/>
</p:tagLst>
</file>

<file path=ppt/tags/tag22.xml><?xml version="1.0" encoding="utf-8"?>
<p:tagLst xmlns:p="http://schemas.openxmlformats.org/presentationml/2006/main">
  <p:tag name="COMMONDATA" val="eyJjb3VudCI6OSwiaGRpZCI6IjMwMzc1YzlhZmFhMTQ0NmQ2MzQ4N2U3MjIxNTFjYWU3IiwidXNlckNvdW50IjozfQ=="/>
</p:tagLst>
</file>

<file path=ppt/tags/tag3.xml><?xml version="1.0" encoding="utf-8"?>
<p:tagLst xmlns:p="http://schemas.openxmlformats.org/presentationml/2006/main">
  <p:tag name="KSO_WM_BEAUTIFY_FLAG" val="#wm#"/>
  <p:tag name="KSO_WM_TEMPLATE_CATEGORY" val="custom"/>
  <p:tag name="KSO_WM_TEMPLATE_INDEX" val="20205081"/>
</p:tagLst>
</file>

<file path=ppt/tags/tag4.xml><?xml version="1.0" encoding="utf-8"?>
<p:tagLst xmlns:p="http://schemas.openxmlformats.org/presentationml/2006/main">
  <p:tag name="KSO_WM_BEAUTIFY_FLAG" val="#wm#"/>
  <p:tag name="KSO_WM_TEMPLATE_CATEGORY" val="custom"/>
  <p:tag name="KSO_WM_TEMPLATE_INDEX" val="20205081"/>
</p:tagLst>
</file>

<file path=ppt/tags/tag5.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5376*2527*460*460"/>
</p:tagLst>
</file>

<file path=ppt/tags/tag6.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汉仪君黑-45简"/>
        <a:ea typeface=""/>
        <a:cs typeface=""/>
        <a:font script="Jpan" typeface="ＭＳ Ｐゴシック"/>
        <a:font script="Hang" typeface="맑은 고딕"/>
        <a:font script="Hans" typeface="汉仪君黑-4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君黑-45简"/>
        <a:ea typeface=""/>
        <a:cs typeface=""/>
        <a:font script="Jpan" typeface="ＭＳ Ｐゴシック"/>
        <a:font script="Hang" typeface="맑은 고딕"/>
        <a:font script="Hans" typeface="汉仪君黑-45简"/>
        <a:font script="Hant" typeface="新細明體"/>
        <a:font script="Arab" typeface="汉仪君黑-45简"/>
        <a:font script="Hebr" typeface="汉仪君黑-4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君黑-4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君黑-4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君黑-45简"/>
        <a:ea typeface=""/>
        <a:cs typeface=""/>
        <a:font script="Jpan" typeface="ＭＳ Ｐゴシック"/>
        <a:font script="Hang" typeface="맑은 고딕"/>
        <a:font script="Hans" typeface="汉仪君黑-45简"/>
        <a:font script="Hant" typeface="新細明體"/>
        <a:font script="Arab" typeface="汉仪君黑-45简"/>
        <a:font script="Hebr" typeface="汉仪君黑-4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君黑-4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君黑-4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君黑-45简"/>
        <a:ea typeface=""/>
        <a:cs typeface=""/>
        <a:font script="Jpan" typeface="ＭＳ Ｐゴシック"/>
        <a:font script="Hang" typeface="맑은 고딕"/>
        <a:font script="Hans" typeface="汉仪君黑-45简"/>
        <a:font script="Hant" typeface="新細明體"/>
        <a:font script="Arab" typeface="汉仪君黑-45简"/>
        <a:font script="Hebr" typeface="汉仪君黑-4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君黑-4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3942</Words>
  <Application>WPS 演示</Application>
  <PresentationFormat>宽屏</PresentationFormat>
  <Paragraphs>343</Paragraphs>
  <Slides>22</Slides>
  <Notes>17</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22</vt:i4>
      </vt:variant>
    </vt:vector>
  </HeadingPairs>
  <TitlesOfParts>
    <vt:vector size="35" baseType="lpstr">
      <vt:lpstr>Arial</vt:lpstr>
      <vt:lpstr>宋体</vt:lpstr>
      <vt:lpstr>Wingdings</vt:lpstr>
      <vt:lpstr>汉仪君黑-45简</vt:lpstr>
      <vt:lpstr>华文仿宋</vt:lpstr>
      <vt:lpstr>汉仪雅酷黑简</vt:lpstr>
      <vt:lpstr>方正粗黑宋简体</vt:lpstr>
      <vt:lpstr>微软雅黑</vt:lpstr>
      <vt:lpstr>Times New Roman</vt:lpstr>
      <vt:lpstr>Calibri</vt:lpstr>
      <vt:lpstr>Arial Unicode MS</vt:lpstr>
      <vt:lpstr>Wingdings 3</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40733</dc:creator>
  <cp:lastModifiedBy>Daniel</cp:lastModifiedBy>
  <cp:revision>21</cp:revision>
  <dcterms:created xsi:type="dcterms:W3CDTF">2022-07-18T11:13:00Z</dcterms:created>
  <dcterms:modified xsi:type="dcterms:W3CDTF">2022-08-26T03:13:25Z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33A08B67125448E28715405518D13681</vt:lpwstr>
  </property>
  <property fmtid="{D5CDD505-2E9C-101B-9397-08002B2CF9AE}" pid="3" name="KSOProductBuildVer">
    <vt:lpwstr>2052-11.1.0.12019</vt:lpwstr>
  </property>
  <property fmtid="{D5CDD505-2E9C-101B-9397-08002B2CF9AE}" pid="4" name="KSOTemplateUUID">
    <vt:lpwstr>v1.0_mb_fRu210RD9iaf31Mjoi7T8Q==</vt:lpwstr>
  </property>
</Properties>
</file>